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304" r:id="rId3"/>
    <p:sldId id="339" r:id="rId4"/>
    <p:sldId id="344" r:id="rId5"/>
    <p:sldId id="336" r:id="rId6"/>
    <p:sldId id="325" r:id="rId7"/>
    <p:sldId id="345" r:id="rId8"/>
    <p:sldId id="346" r:id="rId9"/>
    <p:sldId id="335" r:id="rId10"/>
    <p:sldId id="350" r:id="rId11"/>
    <p:sldId id="347" r:id="rId12"/>
    <p:sldId id="351" r:id="rId13"/>
    <p:sldId id="338" r:id="rId14"/>
    <p:sldId id="352" r:id="rId15"/>
    <p:sldId id="294" r:id="rId16"/>
    <p:sldId id="348" r:id="rId17"/>
    <p:sldId id="340" r:id="rId18"/>
    <p:sldId id="312" r:id="rId19"/>
    <p:sldId id="353" r:id="rId20"/>
    <p:sldId id="341" r:id="rId21"/>
  </p:sldIdLst>
  <p:sldSz cx="9144000" cy="6858000" type="screen4x3"/>
  <p:notesSz cx="7086600" cy="93726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8B5B274-CAB5-4B0D-B3FA-B4BC318CD8D9}">
          <p14:sldIdLst>
            <p14:sldId id="256"/>
            <p14:sldId id="304"/>
            <p14:sldId id="339"/>
            <p14:sldId id="344"/>
            <p14:sldId id="336"/>
            <p14:sldId id="325"/>
            <p14:sldId id="345"/>
            <p14:sldId id="346"/>
            <p14:sldId id="335"/>
            <p14:sldId id="350"/>
            <p14:sldId id="347"/>
            <p14:sldId id="351"/>
            <p14:sldId id="338"/>
            <p14:sldId id="352"/>
            <p14:sldId id="294"/>
            <p14:sldId id="348"/>
            <p14:sldId id="340"/>
            <p14:sldId id="312"/>
            <p14:sldId id="353"/>
            <p14:sldId id="341"/>
          </p14:sldIdLst>
        </p14:section>
        <p14:section name="Untitled Section" id="{A33433AA-CED9-4741-974C-235955959E01}">
          <p14:sldIdLst/>
        </p14:section>
        <p14:section name="Untitled Section" id="{86BB7880-F119-421C-9F7F-851A443D210F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52" userDrawn="1">
          <p15:clr>
            <a:srgbClr val="A4A3A4"/>
          </p15:clr>
        </p15:guide>
        <p15:guide id="2" pos="223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E7FF"/>
    <a:srgbClr val="EBEB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3178" autoAdjust="0"/>
  </p:normalViewPr>
  <p:slideViewPr>
    <p:cSldViewPr snapToGrid="0" snapToObjects="1">
      <p:cViewPr varScale="1">
        <p:scale>
          <a:sx n="82" d="100"/>
          <a:sy n="82" d="100"/>
        </p:scale>
        <p:origin x="-1464" y="-9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4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>
        <p:scale>
          <a:sx n="100" d="100"/>
          <a:sy n="100" d="100"/>
        </p:scale>
        <p:origin x="-2314" y="230"/>
      </p:cViewPr>
      <p:guideLst>
        <p:guide orient="horz" pos="2952"/>
        <p:guide pos="223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14100" y="0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r">
              <a:defRPr sz="1200"/>
            </a:lvl1pPr>
          </a:lstStyle>
          <a:p>
            <a:fld id="{4C74471E-3C6B-41B5-911D-A2634C6FA840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02343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14100" y="8902343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r">
              <a:defRPr sz="1200"/>
            </a:lvl1pPr>
          </a:lstStyle>
          <a:p>
            <a:fld id="{15A654FD-884C-4331-99D8-0C140C260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4901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100" y="0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r">
              <a:defRPr sz="1200"/>
            </a:lvl1pPr>
          </a:lstStyle>
          <a:p>
            <a:fld id="{4E1349A7-2843-2647-9AD7-24677773EA66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703263"/>
            <a:ext cx="4686300" cy="3514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046" tIns="47023" rIns="94046" bIns="470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660" y="4451985"/>
            <a:ext cx="5669280" cy="4217670"/>
          </a:xfrm>
          <a:prstGeom prst="rect">
            <a:avLst/>
          </a:prstGeom>
        </p:spPr>
        <p:txBody>
          <a:bodyPr vert="horz" lIns="94046" tIns="47023" rIns="94046" bIns="470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02343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100" y="8902343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r">
              <a:defRPr sz="1200"/>
            </a:lvl1pPr>
          </a:lstStyle>
          <a:p>
            <a:fld id="{74AAA110-9E31-5C41-B9BA-814544D0C9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145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3263"/>
            <a:ext cx="4686300" cy="35147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AAA110-9E31-5C41-B9BA-814544D0C96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9629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AAA110-9E31-5C41-B9BA-814544D0C96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4012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 smtClean="0"/>
          </a:p>
          <a:p>
            <a:endParaRPr lang="en-US" b="1" dirty="0"/>
          </a:p>
          <a:p>
            <a:endParaRPr lang="en-US" dirty="0" smtClean="0"/>
          </a:p>
          <a:p>
            <a:r>
              <a:rPr lang="en-US" dirty="0" smtClean="0"/>
              <a:t>. </a:t>
            </a:r>
            <a:endParaRPr lang="en-US" dirty="0"/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AAA110-9E31-5C41-B9BA-814544D0C96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4965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 smtClean="0"/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AAA110-9E31-5C41-B9BA-814544D0C96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0560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0" indent="-34290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AAA110-9E31-5C41-B9BA-814544D0C96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8595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AAA110-9E31-5C41-B9BA-814544D0C96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5072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3263"/>
            <a:ext cx="4686300" cy="35147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19453" y="4707711"/>
            <a:ext cx="5669280" cy="4624638"/>
          </a:xfrm>
        </p:spPr>
        <p:txBody>
          <a:bodyPr/>
          <a:lstStyle/>
          <a:p>
            <a:endParaRPr lang="en-US" b="1" dirty="0" smtClean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  </a:t>
            </a:r>
          </a:p>
          <a:p>
            <a:r>
              <a:rPr lang="en-US" dirty="0"/>
              <a:t> 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AAA110-9E31-5C41-B9BA-814544D0C96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8918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AAA110-9E31-5C41-B9BA-814544D0C96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120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AAA110-9E31-5C41-B9BA-814544D0C96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40225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8660" y="4451984"/>
            <a:ext cx="5669280" cy="482195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AAA110-9E31-5C41-B9BA-814544D0C96A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89180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8660" y="4451984"/>
            <a:ext cx="5669280" cy="4821956"/>
          </a:xfrm>
        </p:spPr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AAA110-9E31-5C41-B9BA-814544D0C96A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80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AAA110-9E31-5C41-B9BA-814544D0C96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52999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AAA110-9E31-5C41-B9BA-814544D0C96A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8918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8660" y="4451985"/>
            <a:ext cx="5669280" cy="4217670"/>
          </a:xfrm>
        </p:spPr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AAA110-9E31-5C41-B9BA-814544D0C96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903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276225" y="3619500"/>
            <a:ext cx="6682740" cy="6050280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AAA110-9E31-5C41-B9BA-814544D0C96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3243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8660" y="4449425"/>
            <a:ext cx="5669280" cy="4217670"/>
          </a:xfrm>
        </p:spPr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AAA110-9E31-5C41-B9BA-814544D0C96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5947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AAA110-9E31-5C41-B9BA-814544D0C96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5147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8660" y="4451985"/>
            <a:ext cx="5669280" cy="4450358"/>
          </a:xfrm>
        </p:spPr>
        <p:txBody>
          <a:bodyPr/>
          <a:lstStyle/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AAA110-9E31-5C41-B9BA-814544D0C96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5991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8660" y="4451985"/>
            <a:ext cx="5669280" cy="4450358"/>
          </a:xfrm>
        </p:spPr>
        <p:txBody>
          <a:bodyPr/>
          <a:lstStyle/>
          <a:p>
            <a:endParaRPr lang="en-US" dirty="0" smtClean="0"/>
          </a:p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AAA110-9E31-5C41-B9BA-814544D0C96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0301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AAA110-9E31-5C41-B9BA-814544D0C96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574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B1D78-FA9B-FD45-9D98-530BC08B3FBB}" type="datetimeFigureOut">
              <a:rPr lang="en-US" smtClean="0"/>
              <a:pPr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BF9D4-1203-ED4D-B13D-FE479202FC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B1D78-FA9B-FD45-9D98-530BC08B3FBB}" type="datetimeFigureOut">
              <a:rPr lang="en-US" smtClean="0"/>
              <a:pPr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BF9D4-1203-ED4D-B13D-FE479202FC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B1D78-FA9B-FD45-9D98-530BC08B3FBB}" type="datetimeFigureOut">
              <a:rPr lang="en-US" smtClean="0"/>
              <a:pPr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BF9D4-1203-ED4D-B13D-FE479202FC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B1D78-FA9B-FD45-9D98-530BC08B3FBB}" type="datetimeFigureOut">
              <a:rPr lang="en-US" smtClean="0"/>
              <a:pPr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BF9D4-1203-ED4D-B13D-FE479202FC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B1D78-FA9B-FD45-9D98-530BC08B3FBB}" type="datetimeFigureOut">
              <a:rPr lang="en-US" smtClean="0"/>
              <a:pPr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BF9D4-1203-ED4D-B13D-FE479202FC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B1D78-FA9B-FD45-9D98-530BC08B3FBB}" type="datetimeFigureOut">
              <a:rPr lang="en-US" smtClean="0"/>
              <a:pPr/>
              <a:t>11/5/2015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BF9D4-1203-ED4D-B13D-FE479202FC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B1D78-FA9B-FD45-9D98-530BC08B3FBB}" type="datetimeFigureOut">
              <a:rPr lang="en-US" smtClean="0"/>
              <a:pPr/>
              <a:t>11/5/2015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BF9D4-1203-ED4D-B13D-FE479202FC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B1D78-FA9B-FD45-9D98-530BC08B3FBB}" type="datetimeFigureOut">
              <a:rPr lang="en-US" smtClean="0"/>
              <a:pPr/>
              <a:t>11/5/2015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BF9D4-1203-ED4D-B13D-FE479202FC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B1D78-FA9B-FD45-9D98-530BC08B3FBB}" type="datetimeFigureOut">
              <a:rPr lang="en-US" smtClean="0"/>
              <a:pPr/>
              <a:t>11/5/2015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BF9D4-1203-ED4D-B13D-FE479202FC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B1D78-FA9B-FD45-9D98-530BC08B3FBB}" type="datetimeFigureOut">
              <a:rPr lang="en-US" smtClean="0"/>
              <a:pPr/>
              <a:t>11/5/2015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BF9D4-1203-ED4D-B13D-FE479202FC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B1D78-FA9B-FD45-9D98-530BC08B3FBB}" type="datetimeFigureOut">
              <a:rPr lang="en-US" smtClean="0"/>
              <a:pPr/>
              <a:t>11/5/2015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BF9D4-1203-ED4D-B13D-FE479202FC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B1D78-FA9B-FD45-9D98-530BC08B3FBB}" type="datetimeFigureOut">
              <a:rPr lang="en-US" smtClean="0"/>
              <a:pPr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BF9D4-1203-ED4D-B13D-FE479202FC1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712316"/>
            <a:ext cx="9144000" cy="1470025"/>
          </a:xfrm>
          <a:effectLst>
            <a:outerShdw blurRad="50800" dist="38100" dir="3480000">
              <a:srgbClr val="000000">
                <a:alpha val="43000"/>
              </a:srgbClr>
            </a:outerShdw>
          </a:effectLst>
        </p:spPr>
        <p:txBody>
          <a:bodyPr>
            <a:normAutofit fontScale="90000"/>
          </a:bodyPr>
          <a:lstStyle/>
          <a:p>
            <a:r>
              <a:rPr lang="en-US" sz="4600" cap="all" dirty="0" smtClean="0">
                <a:solidFill>
                  <a:schemeClr val="bg1"/>
                </a:solidFill>
                <a:latin typeface="Gotham-Medium"/>
                <a:cs typeface="Gotham-Medium"/>
              </a:rPr>
              <a:t>How to Get published</a:t>
            </a:r>
            <a:br>
              <a:rPr lang="en-US" sz="4600" cap="all" dirty="0" smtClean="0">
                <a:solidFill>
                  <a:schemeClr val="bg1"/>
                </a:solidFill>
                <a:latin typeface="Gotham-Medium"/>
                <a:cs typeface="Gotham-Medium"/>
              </a:rPr>
            </a:br>
            <a:r>
              <a:rPr lang="en-US" sz="4600" cap="all" dirty="0" smtClean="0">
                <a:solidFill>
                  <a:schemeClr val="bg1"/>
                </a:solidFill>
                <a:latin typeface="Gotham-Medium"/>
                <a:cs typeface="Gotham-Medium"/>
              </a:rPr>
              <a:t>in major media outlets:</a:t>
            </a:r>
            <a:br>
              <a:rPr lang="en-US" sz="4600" cap="all" dirty="0" smtClean="0">
                <a:solidFill>
                  <a:schemeClr val="bg1"/>
                </a:solidFill>
                <a:latin typeface="Gotham-Medium"/>
                <a:cs typeface="Gotham-Medium"/>
              </a:rPr>
            </a:br>
            <a:r>
              <a:rPr lang="en-US" sz="4600" cap="all" dirty="0" smtClean="0">
                <a:solidFill>
                  <a:schemeClr val="bg1"/>
                </a:solidFill>
                <a:latin typeface="Gotham-Medium"/>
                <a:cs typeface="Gotham-Medium"/>
              </a:rPr>
              <a:t/>
            </a:r>
            <a:br>
              <a:rPr lang="en-US" sz="4600" cap="all" dirty="0" smtClean="0">
                <a:solidFill>
                  <a:schemeClr val="bg1"/>
                </a:solidFill>
                <a:latin typeface="Gotham-Medium"/>
                <a:cs typeface="Gotham-Medium"/>
              </a:rPr>
            </a:br>
            <a:r>
              <a:rPr lang="en-US" sz="4600" cap="all" dirty="0" smtClean="0">
                <a:solidFill>
                  <a:schemeClr val="bg1"/>
                </a:solidFill>
                <a:latin typeface="Gotham-Medium"/>
                <a:cs typeface="Gotham-Medium"/>
              </a:rPr>
              <a:t>Tips for Lawyers and Legal Professionals</a:t>
            </a:r>
            <a:br>
              <a:rPr lang="en-US" sz="4600" cap="all" dirty="0" smtClean="0">
                <a:solidFill>
                  <a:schemeClr val="bg1"/>
                </a:solidFill>
                <a:latin typeface="Gotham-Medium"/>
                <a:cs typeface="Gotham-Medium"/>
              </a:rPr>
            </a:br>
            <a:r>
              <a:rPr lang="en-US" sz="4600" cap="all" dirty="0" smtClean="0">
                <a:solidFill>
                  <a:schemeClr val="bg1"/>
                </a:solidFill>
                <a:latin typeface="Gotham-Medium"/>
                <a:cs typeface="Gotham-Medium"/>
              </a:rPr>
              <a:t/>
            </a:r>
            <a:br>
              <a:rPr lang="en-US" sz="4600" cap="all" dirty="0" smtClean="0">
                <a:solidFill>
                  <a:schemeClr val="bg1"/>
                </a:solidFill>
                <a:latin typeface="Gotham-Medium"/>
                <a:cs typeface="Gotham-Medium"/>
              </a:rPr>
            </a:br>
            <a:r>
              <a:rPr lang="en-US" sz="3200" dirty="0" smtClean="0">
                <a:solidFill>
                  <a:schemeClr val="bg1"/>
                </a:solidFill>
                <a:latin typeface="Gotham-Medium"/>
                <a:cs typeface="Gotham-Medium"/>
              </a:rPr>
              <a:t/>
            </a:r>
            <a:br>
              <a:rPr lang="en-US" sz="3200" dirty="0" smtClean="0">
                <a:solidFill>
                  <a:schemeClr val="bg1"/>
                </a:solidFill>
                <a:latin typeface="Gotham-Medium"/>
                <a:cs typeface="Gotham-Medium"/>
              </a:rPr>
            </a:br>
            <a:endParaRPr lang="en-US" sz="3200" dirty="0">
              <a:solidFill>
                <a:schemeClr val="bg1"/>
              </a:solidFill>
              <a:latin typeface="Gotham-Medium"/>
              <a:cs typeface="Gotham-Medium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62500"/>
            <a:ext cx="6400800" cy="1752600"/>
          </a:xfrm>
          <a:effectLst>
            <a:outerShdw blurRad="50800" dist="38100" dir="3480000">
              <a:srgbClr val="000000">
                <a:alpha val="43000"/>
              </a:srgbClr>
            </a:outerShdw>
          </a:effectLst>
        </p:spPr>
        <p:txBody>
          <a:bodyPr>
            <a:norm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Gotham-Book"/>
                <a:cs typeface="Gotham-Book"/>
              </a:rPr>
              <a:t>A Webinar by PaperStreet</a:t>
            </a:r>
            <a:endParaRPr lang="en-US" sz="2000" dirty="0">
              <a:solidFill>
                <a:schemeClr val="bg1"/>
              </a:solidFill>
              <a:latin typeface="Gotham-Book"/>
              <a:cs typeface="Gotham-Book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976967" y="4555693"/>
            <a:ext cx="5190066" cy="0"/>
          </a:xfrm>
          <a:prstGeom prst="line">
            <a:avLst/>
          </a:prstGeom>
          <a:ln w="444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95311" y="2395714"/>
            <a:ext cx="707707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Arial" pitchFamily="34" charset="0"/>
              <a:buChar char="•"/>
            </a:pPr>
            <a:endParaRPr lang="en-US" sz="3600" dirty="0" smtClean="0">
              <a:solidFill>
                <a:schemeClr val="bg1"/>
              </a:solidFill>
            </a:endParaRPr>
          </a:p>
          <a:p>
            <a:pPr marL="342900" lvl="0" indent="-342900">
              <a:buFont typeface="Arial" pitchFamily="34" charset="0"/>
              <a:buChar char="•"/>
            </a:pPr>
            <a:endParaRPr lang="en-US" sz="3600" dirty="0">
              <a:solidFill>
                <a:schemeClr val="bg1"/>
              </a:solidFill>
              <a:latin typeface="Gotham-Medium"/>
              <a:cs typeface="Gotham-Medium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39900" y="913366"/>
            <a:ext cx="56006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u="sng" cap="all" dirty="0" smtClean="0">
                <a:solidFill>
                  <a:schemeClr val="bg1"/>
                </a:solidFill>
                <a:effectLst>
                  <a:outerShdw blurRad="50800" dist="38100" dir="3360000">
                    <a:srgbClr val="000000">
                      <a:alpha val="43000"/>
                    </a:srgbClr>
                  </a:outerShdw>
                </a:effectLst>
                <a:latin typeface="Gotham-Medium"/>
                <a:cs typeface="Gotham-Medium"/>
              </a:rPr>
              <a:t>Elements of a query letter</a:t>
            </a:r>
            <a:endParaRPr lang="en-US" sz="2800" u="sng" dirty="0"/>
          </a:p>
        </p:txBody>
      </p:sp>
      <p:sp>
        <p:nvSpPr>
          <p:cNvPr id="5" name="Rectangle 4"/>
          <p:cNvSpPr/>
          <p:nvPr/>
        </p:nvSpPr>
        <p:spPr>
          <a:xfrm>
            <a:off x="1455313" y="2202287"/>
            <a:ext cx="621707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>
              <a:buAutoNum type="arabicPeriod"/>
            </a:pPr>
            <a:r>
              <a:rPr lang="en-US" sz="3600" dirty="0" smtClean="0">
                <a:solidFill>
                  <a:schemeClr val="bg1"/>
                </a:solidFill>
              </a:rPr>
              <a:t>Personalization </a:t>
            </a:r>
          </a:p>
          <a:p>
            <a:pPr marL="742950" lvl="0" indent="-742950">
              <a:buAutoNum type="arabicPeriod"/>
            </a:pPr>
            <a:r>
              <a:rPr lang="en-US" sz="3600" dirty="0" smtClean="0">
                <a:solidFill>
                  <a:schemeClr val="bg1"/>
                </a:solidFill>
              </a:rPr>
              <a:t>Hook </a:t>
            </a:r>
            <a:endParaRPr lang="en-US" sz="3600" dirty="0">
              <a:solidFill>
                <a:schemeClr val="bg1"/>
              </a:solidFill>
            </a:endParaRPr>
          </a:p>
          <a:p>
            <a:pPr marL="742950" lvl="0" indent="-742950">
              <a:buAutoNum type="arabicPeriod"/>
            </a:pPr>
            <a:r>
              <a:rPr lang="en-US" sz="3600" dirty="0" smtClean="0">
                <a:solidFill>
                  <a:schemeClr val="bg1"/>
                </a:solidFill>
              </a:rPr>
              <a:t>Synopsis</a:t>
            </a:r>
          </a:p>
          <a:p>
            <a:pPr marL="742950" lvl="0" indent="-742950">
              <a:buAutoNum type="arabicPeriod"/>
            </a:pPr>
            <a:r>
              <a:rPr lang="en-US" sz="3600" dirty="0" smtClean="0">
                <a:solidFill>
                  <a:schemeClr val="bg1"/>
                </a:solidFill>
              </a:rPr>
              <a:t>Platform</a:t>
            </a:r>
            <a:endParaRPr lang="en-US" sz="3600" dirty="0">
              <a:solidFill>
                <a:schemeClr val="bg1"/>
              </a:solidFill>
            </a:endParaRPr>
          </a:p>
          <a:p>
            <a:pPr marL="742950" lvl="0" indent="-742950">
              <a:buAutoNum type="arabicPeriod"/>
            </a:pPr>
            <a:r>
              <a:rPr lang="en-US" sz="3600" dirty="0" smtClean="0">
                <a:solidFill>
                  <a:schemeClr val="bg1"/>
                </a:solidFill>
              </a:rPr>
              <a:t>Closing 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988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95311" y="2395714"/>
            <a:ext cx="707707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Arial" pitchFamily="34" charset="0"/>
              <a:buChar char="•"/>
            </a:pPr>
            <a:endParaRPr lang="en-US" sz="3600" dirty="0" smtClean="0">
              <a:solidFill>
                <a:schemeClr val="bg1"/>
              </a:solidFill>
            </a:endParaRPr>
          </a:p>
          <a:p>
            <a:pPr marL="342900" lvl="0" indent="-342900">
              <a:buFont typeface="Arial" pitchFamily="34" charset="0"/>
              <a:buChar char="•"/>
            </a:pPr>
            <a:endParaRPr lang="en-US" sz="3600" dirty="0">
              <a:solidFill>
                <a:schemeClr val="bg1"/>
              </a:solidFill>
              <a:latin typeface="Gotham-Medium"/>
              <a:cs typeface="Gotham-Medium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39900" y="913366"/>
            <a:ext cx="56006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u="sng" cap="all" dirty="0" smtClean="0">
                <a:solidFill>
                  <a:schemeClr val="bg1"/>
                </a:solidFill>
                <a:effectLst>
                  <a:outerShdw blurRad="50800" dist="38100" dir="3360000">
                    <a:srgbClr val="000000">
                      <a:alpha val="43000"/>
                    </a:srgbClr>
                  </a:outerShdw>
                </a:effectLst>
                <a:latin typeface="Gotham-Medium"/>
                <a:cs typeface="Gotham-Medium"/>
              </a:rPr>
              <a:t>Elements of a query letter: HOOK</a:t>
            </a:r>
            <a:endParaRPr lang="en-US" sz="2800" u="sng" dirty="0"/>
          </a:p>
        </p:txBody>
      </p:sp>
      <p:sp>
        <p:nvSpPr>
          <p:cNvPr id="5" name="Rectangle 4"/>
          <p:cNvSpPr/>
          <p:nvPr/>
        </p:nvSpPr>
        <p:spPr>
          <a:xfrm>
            <a:off x="1455313" y="2202287"/>
            <a:ext cx="621707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600" dirty="0" smtClean="0">
                <a:solidFill>
                  <a:schemeClr val="bg1"/>
                </a:solidFill>
              </a:rPr>
              <a:t>Hook  - strong opening sentence that grabs the reader</a:t>
            </a:r>
            <a:endParaRPr lang="en-US" sz="3600" dirty="0">
              <a:solidFill>
                <a:schemeClr val="bg1"/>
              </a:solidFill>
            </a:endParaRPr>
          </a:p>
          <a:p>
            <a:pPr marL="1200150" lvl="1" indent="-74295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bg1"/>
                </a:solidFill>
              </a:rPr>
              <a:t>Breaking News</a:t>
            </a:r>
          </a:p>
          <a:p>
            <a:pPr marL="1200150" lvl="1" indent="-74295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bg1"/>
                </a:solidFill>
              </a:rPr>
              <a:t>Controversial </a:t>
            </a:r>
            <a:r>
              <a:rPr lang="en-US" sz="3600" dirty="0" smtClean="0">
                <a:solidFill>
                  <a:schemeClr val="bg1"/>
                </a:solidFill>
              </a:rPr>
              <a:t>Angle</a:t>
            </a:r>
          </a:p>
          <a:p>
            <a:pPr marL="1200150" lvl="1" indent="-74295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bg1"/>
                </a:solidFill>
              </a:rPr>
              <a:t>Inside Scoop</a:t>
            </a:r>
          </a:p>
          <a:p>
            <a:pPr marL="1200150" lvl="1" indent="-74295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bg1"/>
                </a:solidFill>
              </a:rPr>
              <a:t>Fresh Approach</a:t>
            </a:r>
          </a:p>
        </p:txBody>
      </p:sp>
    </p:spTree>
    <p:extLst>
      <p:ext uri="{BB962C8B-B14F-4D97-AF65-F5344CB8AC3E}">
        <p14:creationId xmlns:p14="http://schemas.microsoft.com/office/powerpoint/2010/main" val="124263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95311" y="2395714"/>
            <a:ext cx="707707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Arial" pitchFamily="34" charset="0"/>
              <a:buChar char="•"/>
            </a:pPr>
            <a:endParaRPr lang="en-US" sz="3600" dirty="0" smtClean="0">
              <a:solidFill>
                <a:schemeClr val="bg1"/>
              </a:solidFill>
            </a:endParaRPr>
          </a:p>
          <a:p>
            <a:pPr marL="342900" lvl="0" indent="-342900">
              <a:buFont typeface="Arial" pitchFamily="34" charset="0"/>
              <a:buChar char="•"/>
            </a:pPr>
            <a:endParaRPr lang="en-US" sz="3600" dirty="0">
              <a:solidFill>
                <a:schemeClr val="bg1"/>
              </a:solidFill>
              <a:latin typeface="Gotham-Medium"/>
              <a:cs typeface="Gotham-Medium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39900" y="913366"/>
            <a:ext cx="56006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u="sng" cap="all" dirty="0" smtClean="0">
                <a:solidFill>
                  <a:schemeClr val="bg1"/>
                </a:solidFill>
                <a:effectLst>
                  <a:outerShdw blurRad="50800" dist="38100" dir="3360000">
                    <a:srgbClr val="000000">
                      <a:alpha val="43000"/>
                    </a:srgbClr>
                  </a:outerShdw>
                </a:effectLst>
                <a:latin typeface="Gotham-Medium"/>
                <a:cs typeface="Gotham-Medium"/>
              </a:rPr>
              <a:t>Elements of a query letter: Hook</a:t>
            </a:r>
            <a:endParaRPr lang="en-US" sz="2800" u="sng" dirty="0"/>
          </a:p>
        </p:txBody>
      </p:sp>
      <p:sp>
        <p:nvSpPr>
          <p:cNvPr id="5" name="Rectangle 4"/>
          <p:cNvSpPr/>
          <p:nvPr/>
        </p:nvSpPr>
        <p:spPr>
          <a:xfrm>
            <a:off x="955965" y="2202287"/>
            <a:ext cx="671642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Weak:  “I’d like to write an article for your publication about new trends in legal education.”</a:t>
            </a:r>
          </a:p>
          <a:p>
            <a:endParaRPr lang="en-US" sz="2000" dirty="0" smtClean="0">
              <a:solidFill>
                <a:schemeClr val="bg1"/>
              </a:solidFill>
            </a:endParaRPr>
          </a:p>
          <a:p>
            <a:endParaRPr lang="en-US" sz="2000" dirty="0">
              <a:solidFill>
                <a:schemeClr val="bg1"/>
              </a:solidFill>
            </a:endParaRPr>
          </a:p>
          <a:p>
            <a:r>
              <a:rPr lang="en-US" sz="2000" dirty="0" smtClean="0">
                <a:solidFill>
                  <a:schemeClr val="bg1"/>
                </a:solidFill>
              </a:rPr>
              <a:t>Better:  “A </a:t>
            </a:r>
            <a:r>
              <a:rPr lang="en-US" sz="2000" dirty="0">
                <a:solidFill>
                  <a:schemeClr val="bg1"/>
                </a:solidFill>
              </a:rPr>
              <a:t>quiet evolution is occurring within the nation’s law schools.  A changing legal climate, fiscal constraints and burgeoning case loads are creating a market for law graduates who can hit the ground running</a:t>
            </a:r>
            <a:r>
              <a:rPr lang="en-US" sz="2000" dirty="0" smtClean="0">
                <a:solidFill>
                  <a:schemeClr val="bg1"/>
                </a:solidFill>
              </a:rPr>
              <a:t>.”</a:t>
            </a:r>
            <a:r>
              <a:rPr lang="en-US" sz="2000" dirty="0">
                <a:solidFill>
                  <a:schemeClr val="bg1"/>
                </a:solidFill>
              </a:rPr>
              <a:t> 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0995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07435" y="2035106"/>
            <a:ext cx="7611987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200" dirty="0" smtClean="0">
                <a:solidFill>
                  <a:schemeClr val="bg1"/>
                </a:solidFill>
              </a:rPr>
              <a:t>Synopsis  - outline of the proposed article</a:t>
            </a:r>
          </a:p>
          <a:p>
            <a:pPr lvl="0"/>
            <a:endParaRPr lang="en-US" sz="3200" dirty="0">
              <a:solidFill>
                <a:schemeClr val="bg1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Proposed title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Topics you will cover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Expert sources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Suggested word count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Where it will fit in publication or online channels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33500" y="729733"/>
            <a:ext cx="56006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u="sng" cap="all" dirty="0">
                <a:solidFill>
                  <a:schemeClr val="bg1"/>
                </a:solidFill>
                <a:effectLst>
                  <a:outerShdw blurRad="50800" dist="38100" dir="3360000">
                    <a:srgbClr val="000000">
                      <a:alpha val="43000"/>
                    </a:srgbClr>
                  </a:outerShdw>
                </a:effectLst>
                <a:latin typeface="Gotham-Medium"/>
                <a:cs typeface="Gotham-Medium"/>
              </a:rPr>
              <a:t>Elements of a query </a:t>
            </a:r>
            <a:r>
              <a:rPr lang="en-US" sz="2800" u="sng" cap="all" dirty="0" smtClean="0">
                <a:solidFill>
                  <a:schemeClr val="bg1"/>
                </a:solidFill>
                <a:effectLst>
                  <a:outerShdw blurRad="50800" dist="38100" dir="3360000">
                    <a:srgbClr val="000000">
                      <a:alpha val="43000"/>
                    </a:srgbClr>
                  </a:outerShdw>
                </a:effectLst>
                <a:latin typeface="Gotham-Medium"/>
                <a:cs typeface="Gotham-Medium"/>
              </a:rPr>
              <a:t>letter: SYNOPSIS</a:t>
            </a:r>
            <a:endParaRPr lang="en-US" sz="2800" u="sng" dirty="0"/>
          </a:p>
        </p:txBody>
      </p:sp>
    </p:spTree>
    <p:extLst>
      <p:ext uri="{BB962C8B-B14F-4D97-AF65-F5344CB8AC3E}">
        <p14:creationId xmlns:p14="http://schemas.microsoft.com/office/powerpoint/2010/main" val="1553919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07435" y="2035106"/>
            <a:ext cx="761198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dirty="0">
                <a:solidFill>
                  <a:schemeClr val="bg1"/>
                </a:solidFill>
              </a:rPr>
              <a:t>My proposed article, “Education </a:t>
            </a:r>
            <a:r>
              <a:rPr lang="en-US" sz="2400" dirty="0" smtClean="0">
                <a:solidFill>
                  <a:schemeClr val="bg1"/>
                </a:solidFill>
              </a:rPr>
              <a:t>Innovation,” </a:t>
            </a:r>
            <a:r>
              <a:rPr lang="en-US" sz="2400" dirty="0">
                <a:solidFill>
                  <a:schemeClr val="bg1"/>
                </a:solidFill>
              </a:rPr>
              <a:t>will discuss this new breed of legal education, incorporating insights from students, educators and law graduates.  I will discuss some of the new skills-intensive offerings (such as transactional </a:t>
            </a:r>
            <a:r>
              <a:rPr lang="en-US" sz="2400" dirty="0" smtClean="0">
                <a:solidFill>
                  <a:schemeClr val="bg1"/>
                </a:solidFill>
              </a:rPr>
              <a:t>drafting and </a:t>
            </a:r>
            <a:r>
              <a:rPr lang="en-US" sz="2400" dirty="0">
                <a:solidFill>
                  <a:schemeClr val="bg1"/>
                </a:solidFill>
              </a:rPr>
              <a:t>client management), the reasons behind </a:t>
            </a:r>
            <a:r>
              <a:rPr lang="en-US" sz="2400" dirty="0" smtClean="0">
                <a:solidFill>
                  <a:schemeClr val="bg1"/>
                </a:solidFill>
              </a:rPr>
              <a:t>the </a:t>
            </a:r>
            <a:r>
              <a:rPr lang="en-US" sz="2400" dirty="0">
                <a:solidFill>
                  <a:schemeClr val="bg1"/>
                </a:solidFill>
              </a:rPr>
              <a:t>departure from doctrinal courses, and how graduates of these programs are faring in the legal marketplace.  The article will also highlight a number of law schools that have espoused this new breed of legal education (or list them in a sidebar).</a:t>
            </a:r>
          </a:p>
        </p:txBody>
      </p:sp>
      <p:sp>
        <p:nvSpPr>
          <p:cNvPr id="3" name="Rectangle 2"/>
          <p:cNvSpPr/>
          <p:nvPr/>
        </p:nvSpPr>
        <p:spPr>
          <a:xfrm>
            <a:off x="1333500" y="729733"/>
            <a:ext cx="56006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u="sng" cap="all" dirty="0">
                <a:solidFill>
                  <a:schemeClr val="bg1"/>
                </a:solidFill>
                <a:effectLst>
                  <a:outerShdw blurRad="50800" dist="38100" dir="3360000">
                    <a:srgbClr val="000000">
                      <a:alpha val="43000"/>
                    </a:srgbClr>
                  </a:outerShdw>
                </a:effectLst>
                <a:latin typeface="Gotham-Medium"/>
                <a:cs typeface="Gotham-Medium"/>
              </a:rPr>
              <a:t>Elements of a query </a:t>
            </a:r>
            <a:r>
              <a:rPr lang="en-US" sz="2800" u="sng" cap="all" dirty="0" smtClean="0">
                <a:solidFill>
                  <a:schemeClr val="bg1"/>
                </a:solidFill>
                <a:effectLst>
                  <a:outerShdw blurRad="50800" dist="38100" dir="3360000">
                    <a:srgbClr val="000000">
                      <a:alpha val="43000"/>
                    </a:srgbClr>
                  </a:outerShdw>
                </a:effectLst>
                <a:latin typeface="Gotham-Medium"/>
                <a:cs typeface="Gotham-Medium"/>
              </a:rPr>
              <a:t>letter: </a:t>
            </a:r>
            <a:r>
              <a:rPr lang="en-US" sz="2800" u="sng" cap="all" dirty="0" err="1" smtClean="0">
                <a:solidFill>
                  <a:schemeClr val="bg1"/>
                </a:solidFill>
                <a:effectLst>
                  <a:outerShdw blurRad="50800" dist="38100" dir="3360000">
                    <a:srgbClr val="000000">
                      <a:alpha val="43000"/>
                    </a:srgbClr>
                  </a:outerShdw>
                </a:effectLst>
                <a:latin typeface="Gotham-Medium"/>
                <a:cs typeface="Gotham-Medium"/>
              </a:rPr>
              <a:t>SynoPSIS</a:t>
            </a:r>
            <a:endParaRPr lang="en-US" sz="2800" u="sng" dirty="0"/>
          </a:p>
        </p:txBody>
      </p:sp>
    </p:spTree>
    <p:extLst>
      <p:ext uri="{BB962C8B-B14F-4D97-AF65-F5344CB8AC3E}">
        <p14:creationId xmlns:p14="http://schemas.microsoft.com/office/powerpoint/2010/main" val="1417057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2130" y="2042916"/>
            <a:ext cx="7298267" cy="4449337"/>
          </a:xfrm>
          <a:effectLst>
            <a:outerShdw blurRad="50800" dist="38100" dir="3480000">
              <a:srgbClr val="000000">
                <a:alpha val="43000"/>
              </a:srgbClr>
            </a:outerShdw>
          </a:effectLst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Platform - Why are the right person to write this article?  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Experience and Background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Published Clips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Honors, </a:t>
            </a:r>
            <a:r>
              <a:rPr lang="en-US" dirty="0" smtClean="0">
                <a:solidFill>
                  <a:schemeClr val="bg1"/>
                </a:solidFill>
              </a:rPr>
              <a:t>Awards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smtClean="0">
                <a:solidFill>
                  <a:schemeClr val="bg1"/>
                </a:solidFill>
              </a:rPr>
              <a:t>Accolades</a:t>
            </a:r>
            <a:endParaRPr lang="en-US" dirty="0" smtClean="0">
              <a:solidFill>
                <a:schemeClr val="bg1"/>
              </a:solidFill>
            </a:endParaRP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Education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Professional Photo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  <a:latin typeface="Gotham-Medium"/>
              <a:cs typeface="Gotham-Medium"/>
            </a:endParaRPr>
          </a:p>
          <a:p>
            <a:endParaRPr lang="en-US" sz="2000" dirty="0" smtClean="0">
              <a:solidFill>
                <a:schemeClr val="bg1"/>
              </a:solidFill>
              <a:latin typeface="Gotham-Medium"/>
              <a:cs typeface="Gotham-Medium"/>
            </a:endParaRPr>
          </a:p>
          <a:p>
            <a:endParaRPr lang="en-US" sz="2000" dirty="0">
              <a:solidFill>
                <a:schemeClr val="bg1"/>
              </a:solidFill>
              <a:latin typeface="Gotham-Medium"/>
              <a:cs typeface="Gotham-Medium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974173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u="sng" cap="all" dirty="0">
                <a:solidFill>
                  <a:schemeClr val="bg1"/>
                </a:solidFill>
                <a:effectLst>
                  <a:outerShdw blurRad="50800" dist="38100" dir="3360000">
                    <a:srgbClr val="000000">
                      <a:alpha val="43000"/>
                    </a:srgbClr>
                  </a:outerShdw>
                </a:effectLst>
                <a:latin typeface="Gotham-Medium"/>
                <a:cs typeface="Gotham-Medium"/>
              </a:rPr>
              <a:t>Elements of a query </a:t>
            </a:r>
            <a:r>
              <a:rPr lang="en-US" sz="2800" u="sng" cap="all" dirty="0" smtClean="0">
                <a:solidFill>
                  <a:schemeClr val="bg1"/>
                </a:solidFill>
                <a:effectLst>
                  <a:outerShdw blurRad="50800" dist="38100" dir="3360000">
                    <a:srgbClr val="000000">
                      <a:alpha val="43000"/>
                    </a:srgbClr>
                  </a:outerShdw>
                </a:effectLst>
                <a:latin typeface="Gotham-Medium"/>
                <a:cs typeface="Gotham-Medium"/>
              </a:rPr>
              <a:t>letter:</a:t>
            </a:r>
          </a:p>
          <a:p>
            <a:r>
              <a:rPr lang="en-US" sz="2800" u="sng" cap="all" dirty="0" smtClean="0">
                <a:solidFill>
                  <a:schemeClr val="bg1"/>
                </a:solidFill>
                <a:effectLst>
                  <a:outerShdw blurRad="50800" dist="38100" dir="3360000">
                    <a:srgbClr val="000000">
                      <a:alpha val="43000"/>
                    </a:srgbClr>
                  </a:outerShdw>
                </a:effectLst>
                <a:latin typeface="Gotham-Medium"/>
                <a:cs typeface="Gotham-Medium"/>
              </a:rPr>
              <a:t> PLATFORM</a:t>
            </a:r>
            <a:endParaRPr lang="en-US" sz="2800" u="sng" dirty="0"/>
          </a:p>
          <a:p>
            <a:endParaRPr lang="en-US" sz="4000" cap="all" dirty="0">
              <a:solidFill>
                <a:schemeClr val="bg1"/>
              </a:solidFill>
              <a:effectLst>
                <a:outerShdw blurRad="50800" dist="38100" dir="3360000">
                  <a:srgbClr val="000000">
                    <a:alpha val="43000"/>
                  </a:srgbClr>
                </a:outerShdw>
              </a:effectLst>
              <a:latin typeface="Gotham-Medium"/>
              <a:cs typeface="Gotham-Medium"/>
            </a:endParaRPr>
          </a:p>
        </p:txBody>
      </p:sp>
    </p:spTree>
    <p:extLst>
      <p:ext uri="{BB962C8B-B14F-4D97-AF65-F5344CB8AC3E}">
        <p14:creationId xmlns:p14="http://schemas.microsoft.com/office/powerpoint/2010/main" val="2907296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07435" y="2035106"/>
            <a:ext cx="761198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200" dirty="0" smtClean="0">
                <a:solidFill>
                  <a:schemeClr val="bg1"/>
                </a:solidFill>
              </a:rPr>
              <a:t>Closing </a:t>
            </a:r>
          </a:p>
          <a:p>
            <a:pPr lvl="0"/>
            <a:endParaRPr lang="en-US" sz="3200" dirty="0">
              <a:solidFill>
                <a:schemeClr val="bg1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Brief wrap-up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Thank the editor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33500" y="729733"/>
            <a:ext cx="56006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u="sng" cap="all" dirty="0">
                <a:solidFill>
                  <a:schemeClr val="bg1"/>
                </a:solidFill>
                <a:effectLst>
                  <a:outerShdw blurRad="50800" dist="38100" dir="3360000">
                    <a:srgbClr val="000000">
                      <a:alpha val="43000"/>
                    </a:srgbClr>
                  </a:outerShdw>
                </a:effectLst>
                <a:latin typeface="Gotham-Medium"/>
                <a:cs typeface="Gotham-Medium"/>
              </a:rPr>
              <a:t>Elements of a query </a:t>
            </a:r>
            <a:r>
              <a:rPr lang="en-US" sz="2800" u="sng" cap="all" dirty="0" smtClean="0">
                <a:solidFill>
                  <a:schemeClr val="bg1"/>
                </a:solidFill>
                <a:effectLst>
                  <a:outerShdw blurRad="50800" dist="38100" dir="3360000">
                    <a:srgbClr val="000000">
                      <a:alpha val="43000"/>
                    </a:srgbClr>
                  </a:outerShdw>
                </a:effectLst>
                <a:latin typeface="Gotham-Medium"/>
                <a:cs typeface="Gotham-Medium"/>
              </a:rPr>
              <a:t>letter: CLOSING</a:t>
            </a:r>
            <a:endParaRPr lang="en-US" sz="2800" u="sng" dirty="0"/>
          </a:p>
        </p:txBody>
      </p:sp>
    </p:spTree>
    <p:extLst>
      <p:ext uri="{BB962C8B-B14F-4D97-AF65-F5344CB8AC3E}">
        <p14:creationId xmlns:p14="http://schemas.microsoft.com/office/powerpoint/2010/main" val="3333629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129883"/>
            <a:ext cx="7298267" cy="3713356"/>
          </a:xfrm>
          <a:effectLst>
            <a:outerShdw blurRad="50800" dist="38100" dir="3480000">
              <a:srgbClr val="000000">
                <a:alpha val="43000"/>
              </a:srgbClr>
            </a:outerShdw>
          </a:effectLst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Follow the writing guidelines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Match style and tone to the publication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Always keep target readership in mind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Include links to your website and social media accounts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Never miss a deadline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  <a:latin typeface="Gotham-Medium"/>
              <a:cs typeface="Gotham-Medium"/>
            </a:endParaRPr>
          </a:p>
          <a:p>
            <a:endParaRPr lang="en-US" sz="2000" dirty="0" smtClean="0">
              <a:solidFill>
                <a:schemeClr val="bg1"/>
              </a:solidFill>
              <a:latin typeface="Gotham-Medium"/>
              <a:cs typeface="Gotham-Medium"/>
            </a:endParaRPr>
          </a:p>
          <a:p>
            <a:endParaRPr lang="en-US" sz="2000" dirty="0">
              <a:solidFill>
                <a:schemeClr val="bg1"/>
              </a:solidFill>
              <a:latin typeface="Gotham-Medium"/>
              <a:cs typeface="Gotham-Medium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95300" y="72125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cap="all" dirty="0" smtClean="0">
                <a:solidFill>
                  <a:schemeClr val="bg1"/>
                </a:solidFill>
                <a:effectLst>
                  <a:outerShdw blurRad="50800" dist="38100" dir="3360000">
                    <a:srgbClr val="000000">
                      <a:alpha val="43000"/>
                    </a:srgbClr>
                  </a:outerShdw>
                </a:effectLst>
                <a:latin typeface="Gotham-Medium"/>
                <a:cs typeface="Gotham-Medium"/>
              </a:rPr>
              <a:t>Writing the article</a:t>
            </a:r>
            <a:endParaRPr lang="en-US" sz="4000" cap="all" dirty="0">
              <a:solidFill>
                <a:schemeClr val="bg1"/>
              </a:solidFill>
              <a:effectLst>
                <a:outerShdw blurRad="50800" dist="38100" dir="3360000">
                  <a:srgbClr val="000000">
                    <a:alpha val="43000"/>
                  </a:srgbClr>
                </a:outerShdw>
              </a:effectLst>
              <a:latin typeface="Gotham-Medium"/>
              <a:cs typeface="Gotham-Medium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473200" y="1709732"/>
            <a:ext cx="6375400" cy="0"/>
          </a:xfrm>
          <a:prstGeom prst="line">
            <a:avLst/>
          </a:prstGeom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>
            <a:outerShdw blurRad="40005" dist="20000" dir="354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2973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7456" y="2364523"/>
            <a:ext cx="7298267" cy="3155959"/>
          </a:xfrm>
          <a:effectLst>
            <a:outerShdw blurRad="50800" dist="38100" dir="3480000">
              <a:srgbClr val="000000">
                <a:alpha val="43000"/>
              </a:srgbClr>
            </a:outerShdw>
          </a:effectLst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Build relationships with editors, journalists and staff writers.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Never miss a deadline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Follow instructions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Be easy to work with</a:t>
            </a:r>
            <a:endParaRPr lang="en-US" dirty="0">
              <a:solidFill>
                <a:schemeClr val="bg1"/>
              </a:solidFill>
              <a:latin typeface="Gotham-Medium"/>
              <a:cs typeface="Gotham-Medium"/>
            </a:endParaRPr>
          </a:p>
          <a:p>
            <a:endParaRPr lang="en-US" sz="2000" dirty="0" smtClean="0">
              <a:solidFill>
                <a:schemeClr val="bg1"/>
              </a:solidFill>
              <a:latin typeface="Gotham-Medium"/>
              <a:cs typeface="Gotham-Medium"/>
            </a:endParaRPr>
          </a:p>
          <a:p>
            <a:endParaRPr lang="en-US" sz="2000" dirty="0">
              <a:solidFill>
                <a:schemeClr val="bg1"/>
              </a:solidFill>
              <a:latin typeface="Gotham-Medium"/>
              <a:cs typeface="Gotham-Medium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57561" y="72469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cap="all" dirty="0" smtClean="0">
                <a:solidFill>
                  <a:schemeClr val="bg1"/>
                </a:solidFill>
                <a:effectLst>
                  <a:outerShdw blurRad="50800" dist="38100" dir="3360000">
                    <a:srgbClr val="000000">
                      <a:alpha val="43000"/>
                    </a:srgbClr>
                  </a:outerShdw>
                </a:effectLst>
                <a:latin typeface="Gotham-Medium"/>
                <a:cs typeface="Gotham-Medium"/>
              </a:rPr>
              <a:t>Build relationships</a:t>
            </a:r>
            <a:endParaRPr lang="en-US" sz="4000" cap="all" dirty="0">
              <a:solidFill>
                <a:schemeClr val="bg1"/>
              </a:solidFill>
              <a:effectLst>
                <a:outerShdw blurRad="50800" dist="38100" dir="3360000">
                  <a:srgbClr val="000000">
                    <a:alpha val="43000"/>
                  </a:srgbClr>
                </a:outerShdw>
              </a:effectLst>
              <a:latin typeface="Gotham-Medium"/>
              <a:cs typeface="Gotham-Medium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572322" y="1733274"/>
            <a:ext cx="6375400" cy="0"/>
          </a:xfrm>
          <a:prstGeom prst="line">
            <a:avLst/>
          </a:prstGeom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>
            <a:outerShdw blurRad="40005" dist="20000" dir="354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1963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7456" y="1782632"/>
            <a:ext cx="3462144" cy="4562750"/>
          </a:xfrm>
          <a:effectLst>
            <a:outerShdw blurRad="50800" dist="38100" dir="3480000">
              <a:srgbClr val="000000">
                <a:alpha val="43000"/>
              </a:srgbClr>
            </a:outerShdw>
          </a:effectLst>
        </p:spPr>
        <p:txBody>
          <a:bodyPr>
            <a:noAutofit/>
          </a:bodyPr>
          <a:lstStyle/>
          <a:p>
            <a:pPr lvl="0"/>
            <a:r>
              <a:rPr lang="en-US" sz="1800" dirty="0">
                <a:solidFill>
                  <a:schemeClr val="bg1"/>
                </a:solidFill>
              </a:rPr>
              <a:t>Law Practice Today</a:t>
            </a:r>
          </a:p>
          <a:p>
            <a:pPr lvl="0"/>
            <a:r>
              <a:rPr lang="en-US" sz="1800" dirty="0">
                <a:solidFill>
                  <a:schemeClr val="bg1"/>
                </a:solidFill>
              </a:rPr>
              <a:t>Legal Intelligencer</a:t>
            </a:r>
          </a:p>
          <a:p>
            <a:pPr lvl="0"/>
            <a:r>
              <a:rPr lang="en-US" sz="1800" dirty="0">
                <a:solidFill>
                  <a:schemeClr val="bg1"/>
                </a:solidFill>
              </a:rPr>
              <a:t>Texas Lawyer</a:t>
            </a:r>
          </a:p>
          <a:p>
            <a:pPr lvl="0"/>
            <a:r>
              <a:rPr lang="en-US" sz="1800" dirty="0">
                <a:solidFill>
                  <a:schemeClr val="bg1"/>
                </a:solidFill>
              </a:rPr>
              <a:t>California Lawyer </a:t>
            </a:r>
          </a:p>
          <a:p>
            <a:pPr lvl="0"/>
            <a:r>
              <a:rPr lang="en-US" sz="1800" dirty="0">
                <a:solidFill>
                  <a:schemeClr val="bg1"/>
                </a:solidFill>
              </a:rPr>
              <a:t>Law Technology News</a:t>
            </a:r>
          </a:p>
          <a:p>
            <a:pPr lvl="0"/>
            <a:r>
              <a:rPr lang="en-US" sz="1800" dirty="0">
                <a:solidFill>
                  <a:schemeClr val="bg1"/>
                </a:solidFill>
              </a:rPr>
              <a:t>West Virginia Lawyer</a:t>
            </a:r>
          </a:p>
          <a:p>
            <a:pPr lvl="0"/>
            <a:r>
              <a:rPr lang="en-US" sz="1800" dirty="0">
                <a:solidFill>
                  <a:schemeClr val="bg1"/>
                </a:solidFill>
              </a:rPr>
              <a:t>Super Lawyers (pitch a profile)</a:t>
            </a:r>
          </a:p>
          <a:p>
            <a:pPr lvl="0"/>
            <a:r>
              <a:rPr lang="en-US" sz="1800" dirty="0">
                <a:solidFill>
                  <a:schemeClr val="bg1"/>
                </a:solidFill>
              </a:rPr>
              <a:t>Law Practice Management</a:t>
            </a:r>
          </a:p>
          <a:p>
            <a:pPr lvl="0"/>
            <a:r>
              <a:rPr lang="en-US" sz="1800" dirty="0">
                <a:solidFill>
                  <a:schemeClr val="bg1"/>
                </a:solidFill>
              </a:rPr>
              <a:t>ABA Journal</a:t>
            </a:r>
          </a:p>
          <a:p>
            <a:pPr lvl="0"/>
            <a:r>
              <a:rPr lang="en-US" sz="1800" dirty="0">
                <a:solidFill>
                  <a:schemeClr val="bg1"/>
                </a:solidFill>
              </a:rPr>
              <a:t>Litigation Support Today</a:t>
            </a:r>
          </a:p>
          <a:p>
            <a:pPr lvl="0"/>
            <a:r>
              <a:rPr lang="en-US" sz="1800" dirty="0">
                <a:solidFill>
                  <a:schemeClr val="bg1"/>
                </a:solidFill>
              </a:rPr>
              <a:t>GP Solo Magazine</a:t>
            </a:r>
          </a:p>
          <a:p>
            <a:pPr lvl="0"/>
            <a:r>
              <a:rPr lang="en-US" sz="1800" dirty="0">
                <a:solidFill>
                  <a:schemeClr val="bg1"/>
                </a:solidFill>
              </a:rPr>
              <a:t>Plaintiff Magazine</a:t>
            </a:r>
          </a:p>
          <a:p>
            <a:pPr lvl="0"/>
            <a:r>
              <a:rPr lang="en-US" sz="1800" dirty="0">
                <a:solidFill>
                  <a:schemeClr val="bg1"/>
                </a:solidFill>
              </a:rPr>
              <a:t>Managing Partner</a:t>
            </a:r>
          </a:p>
          <a:p>
            <a:pPr lvl="0"/>
            <a:r>
              <a:rPr lang="en-US" sz="1800" dirty="0">
                <a:solidFill>
                  <a:schemeClr val="bg1"/>
                </a:solidFill>
              </a:rPr>
              <a:t>Minority Law Journal</a:t>
            </a:r>
          </a:p>
          <a:p>
            <a:endParaRPr lang="en-US" sz="1600" dirty="0">
              <a:solidFill>
                <a:schemeClr val="bg1"/>
              </a:solidFill>
              <a:latin typeface="Gotham-Medium"/>
              <a:cs typeface="Gotham-Medium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57561" y="42242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cap="all" dirty="0" smtClean="0">
                <a:solidFill>
                  <a:schemeClr val="bg1"/>
                </a:solidFill>
                <a:effectLst>
                  <a:outerShdw blurRad="50800" dist="38100" dir="3360000">
                    <a:srgbClr val="000000">
                      <a:alpha val="43000"/>
                    </a:srgbClr>
                  </a:outerShdw>
                </a:effectLst>
                <a:latin typeface="Gotham-Medium"/>
                <a:cs typeface="Gotham-Medium"/>
              </a:rPr>
              <a:t>LEGAL PUBLICATIONS</a:t>
            </a:r>
            <a:endParaRPr lang="en-US" sz="4000" cap="all" dirty="0">
              <a:solidFill>
                <a:schemeClr val="bg1"/>
              </a:solidFill>
              <a:effectLst>
                <a:outerShdw blurRad="50800" dist="38100" dir="3360000">
                  <a:srgbClr val="000000">
                    <a:alpha val="43000"/>
                  </a:srgbClr>
                </a:outerShdw>
              </a:effectLst>
              <a:latin typeface="Gotham-Medium"/>
              <a:cs typeface="Gotham-Medium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572322" y="1511463"/>
            <a:ext cx="6375400" cy="0"/>
          </a:xfrm>
          <a:prstGeom prst="line">
            <a:avLst/>
          </a:prstGeom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>
            <a:outerShdw blurRad="40005" dist="20000" dir="354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 txBox="1">
            <a:spLocks/>
          </p:cNvSpPr>
          <p:nvPr/>
        </p:nvSpPr>
        <p:spPr>
          <a:xfrm>
            <a:off x="4419600" y="1728671"/>
            <a:ext cx="3462144" cy="4313368"/>
          </a:xfrm>
          <a:prstGeom prst="rect">
            <a:avLst/>
          </a:prstGeom>
          <a:effectLst>
            <a:outerShdw blurRad="50800" dist="38100" dir="348000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>
                <a:solidFill>
                  <a:schemeClr val="bg1"/>
                </a:solidFill>
              </a:rPr>
              <a:t>Pennsylvania Lawyer</a:t>
            </a:r>
          </a:p>
          <a:p>
            <a:r>
              <a:rPr lang="en-US" sz="1800" dirty="0" smtClean="0">
                <a:solidFill>
                  <a:schemeClr val="bg1"/>
                </a:solidFill>
              </a:rPr>
              <a:t>Inside Counsel Magazine </a:t>
            </a:r>
          </a:p>
          <a:p>
            <a:r>
              <a:rPr lang="en-US" sz="1800" dirty="0" smtClean="0">
                <a:solidFill>
                  <a:schemeClr val="bg1"/>
                </a:solidFill>
              </a:rPr>
              <a:t>Trial Magazine</a:t>
            </a:r>
          </a:p>
          <a:p>
            <a:r>
              <a:rPr lang="en-US" sz="1800" dirty="0" smtClean="0">
                <a:solidFill>
                  <a:schemeClr val="bg1"/>
                </a:solidFill>
              </a:rPr>
              <a:t>Products Liability Law Reporter</a:t>
            </a:r>
          </a:p>
          <a:p>
            <a:r>
              <a:rPr lang="en-US" sz="1800" dirty="0" smtClean="0">
                <a:solidFill>
                  <a:schemeClr val="bg1"/>
                </a:solidFill>
              </a:rPr>
              <a:t>Litigation Support Today</a:t>
            </a:r>
          </a:p>
          <a:p>
            <a:r>
              <a:rPr lang="en-US" sz="1800" dirty="0" smtClean="0">
                <a:solidFill>
                  <a:schemeClr val="bg1"/>
                </a:solidFill>
              </a:rPr>
              <a:t>Legal Assistant Today</a:t>
            </a:r>
          </a:p>
          <a:p>
            <a:r>
              <a:rPr lang="en-US" sz="1800" dirty="0" smtClean="0">
                <a:solidFill>
                  <a:schemeClr val="bg1"/>
                </a:solidFill>
              </a:rPr>
              <a:t>Know Magazine</a:t>
            </a:r>
          </a:p>
          <a:p>
            <a:r>
              <a:rPr lang="en-US" sz="1800" dirty="0" smtClean="0">
                <a:solidFill>
                  <a:schemeClr val="bg1"/>
                </a:solidFill>
              </a:rPr>
              <a:t>Student Lawyer</a:t>
            </a:r>
          </a:p>
          <a:p>
            <a:r>
              <a:rPr lang="en-US" sz="1800" dirty="0" smtClean="0">
                <a:solidFill>
                  <a:schemeClr val="bg1"/>
                </a:solidFill>
              </a:rPr>
              <a:t>IP Law &amp; Business</a:t>
            </a:r>
          </a:p>
          <a:p>
            <a:r>
              <a:rPr lang="en-US" sz="1800" dirty="0" smtClean="0">
                <a:solidFill>
                  <a:schemeClr val="bg1"/>
                </a:solidFill>
              </a:rPr>
              <a:t>Law Reporter</a:t>
            </a:r>
          </a:p>
          <a:p>
            <a:r>
              <a:rPr lang="en-US" sz="1800" dirty="0" smtClean="0">
                <a:solidFill>
                  <a:schemeClr val="bg1"/>
                </a:solidFill>
              </a:rPr>
              <a:t>lawyerist.com</a:t>
            </a:r>
          </a:p>
          <a:p>
            <a:r>
              <a:rPr lang="en-US" sz="1800" dirty="0" smtClean="0">
                <a:solidFill>
                  <a:schemeClr val="bg1"/>
                </a:solidFill>
              </a:rPr>
              <a:t>attorneyatwork.com</a:t>
            </a:r>
          </a:p>
          <a:p>
            <a:r>
              <a:rPr lang="en-US" sz="1800" dirty="0" smtClean="0">
                <a:solidFill>
                  <a:schemeClr val="bg1"/>
                </a:solidFill>
              </a:rPr>
              <a:t>Jurist.org </a:t>
            </a:r>
          </a:p>
          <a:p>
            <a:r>
              <a:rPr lang="en-US" sz="1800" dirty="0" smtClean="0">
                <a:solidFill>
                  <a:schemeClr val="bg1"/>
                </a:solidFill>
              </a:rPr>
              <a:t>Legalexaminer.com</a:t>
            </a:r>
          </a:p>
          <a:p>
            <a:endParaRPr lang="en-US" sz="1800" dirty="0">
              <a:solidFill>
                <a:schemeClr val="bg1"/>
              </a:solidFill>
              <a:latin typeface="Gotham-Medium"/>
              <a:cs typeface="Gotham-Medium"/>
            </a:endParaRPr>
          </a:p>
        </p:txBody>
      </p:sp>
    </p:spTree>
    <p:extLst>
      <p:ext uri="{BB962C8B-B14F-4D97-AF65-F5344CB8AC3E}">
        <p14:creationId xmlns:p14="http://schemas.microsoft.com/office/powerpoint/2010/main" val="175283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1429" y="1927362"/>
            <a:ext cx="707707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Why Publishing Is Important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Steps to Getting Published in Major Media Outlets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How to Pitch Article Ideas</a:t>
            </a:r>
            <a:endParaRPr lang="en-US" sz="3200" dirty="0">
              <a:solidFill>
                <a:schemeClr val="bg1"/>
              </a:solidFill>
            </a:endParaRPr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List of Legal Publications  and </a:t>
            </a:r>
            <a:r>
              <a:rPr lang="en-US" sz="3200" dirty="0" smtClean="0">
                <a:solidFill>
                  <a:schemeClr val="bg1"/>
                </a:solidFill>
              </a:rPr>
              <a:t>Potential </a:t>
            </a:r>
            <a:r>
              <a:rPr lang="en-US" sz="3200" dirty="0">
                <a:solidFill>
                  <a:schemeClr val="bg1"/>
                </a:solidFill>
              </a:rPr>
              <a:t>M</a:t>
            </a:r>
            <a:r>
              <a:rPr lang="en-US" sz="3200" dirty="0" smtClean="0">
                <a:solidFill>
                  <a:schemeClr val="bg1"/>
                </a:solidFill>
              </a:rPr>
              <a:t>arkets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803399" y="755133"/>
            <a:ext cx="56006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u="sng" cap="all" dirty="0" smtClean="0">
                <a:solidFill>
                  <a:schemeClr val="bg1"/>
                </a:solidFill>
                <a:effectLst>
                  <a:outerShdw blurRad="50800" dist="38100" dir="3360000">
                    <a:srgbClr val="000000">
                      <a:alpha val="43000"/>
                    </a:srgbClr>
                  </a:outerShdw>
                </a:effectLst>
                <a:latin typeface="Gotham-Medium"/>
                <a:cs typeface="Gotham-Medium"/>
              </a:rPr>
              <a:t>topics</a:t>
            </a:r>
            <a:endParaRPr lang="en-US" sz="3600" u="sng" dirty="0"/>
          </a:p>
        </p:txBody>
      </p:sp>
    </p:spTree>
    <p:extLst>
      <p:ext uri="{BB962C8B-B14F-4D97-AF65-F5344CB8AC3E}">
        <p14:creationId xmlns:p14="http://schemas.microsoft.com/office/powerpoint/2010/main" val="4244581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7456" y="2364523"/>
            <a:ext cx="7298267" cy="3155959"/>
          </a:xfrm>
          <a:effectLst>
            <a:outerShdw blurRad="50800" dist="38100" dir="3480000">
              <a:srgbClr val="000000">
                <a:alpha val="43000"/>
              </a:srgbClr>
            </a:outerShdw>
          </a:effectLst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Gotham-Medium"/>
                <a:cs typeface="Gotham-Medium"/>
              </a:rPr>
              <a:t>paperstreet.com/blog</a:t>
            </a:r>
          </a:p>
          <a:p>
            <a:r>
              <a:rPr lang="en-US" dirty="0" smtClean="0">
                <a:solidFill>
                  <a:schemeClr val="bg1"/>
                </a:solidFill>
                <a:latin typeface="Gotham-Medium"/>
                <a:cs typeface="Gotham-Medium"/>
              </a:rPr>
              <a:t>facebook.com/</a:t>
            </a:r>
            <a:r>
              <a:rPr lang="en-US" dirty="0" err="1" smtClean="0">
                <a:solidFill>
                  <a:schemeClr val="bg1"/>
                </a:solidFill>
                <a:latin typeface="Gotham-Medium"/>
                <a:cs typeface="Gotham-Medium"/>
              </a:rPr>
              <a:t>paperstreet</a:t>
            </a:r>
            <a:endParaRPr lang="en-US" dirty="0" smtClean="0">
              <a:solidFill>
                <a:schemeClr val="bg1"/>
              </a:solidFill>
              <a:latin typeface="Gotham-Medium"/>
              <a:cs typeface="Gotham-Medium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Gotham-Medium"/>
                <a:cs typeface="Gotham-Medium"/>
              </a:rPr>
              <a:t>@</a:t>
            </a:r>
            <a:r>
              <a:rPr lang="en-US" dirty="0" err="1" smtClean="0">
                <a:solidFill>
                  <a:schemeClr val="bg1"/>
                </a:solidFill>
                <a:latin typeface="Gotham-Medium"/>
                <a:cs typeface="Gotham-Medium"/>
              </a:rPr>
              <a:t>paperstreet</a:t>
            </a:r>
            <a:endParaRPr lang="en-US" dirty="0" smtClean="0">
              <a:solidFill>
                <a:schemeClr val="bg1"/>
              </a:solidFill>
              <a:latin typeface="Gotham-Medium"/>
              <a:cs typeface="Gotham-Medium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Gotham-Medium"/>
                <a:cs typeface="Gotham-Medium"/>
              </a:rPr>
              <a:t>sally@paperstreet.com</a:t>
            </a:r>
          </a:p>
          <a:p>
            <a:endParaRPr lang="en-US" dirty="0">
              <a:solidFill>
                <a:schemeClr val="bg1"/>
              </a:solidFill>
              <a:latin typeface="Gotham-Medium"/>
              <a:cs typeface="Gotham-Medium"/>
            </a:endParaRPr>
          </a:p>
          <a:p>
            <a:endParaRPr lang="en-US" sz="2000" dirty="0" smtClean="0">
              <a:solidFill>
                <a:schemeClr val="bg1"/>
              </a:solidFill>
              <a:latin typeface="Gotham-Medium"/>
              <a:cs typeface="Gotham-Medium"/>
            </a:endParaRPr>
          </a:p>
          <a:p>
            <a:endParaRPr lang="en-US" sz="2000" dirty="0">
              <a:solidFill>
                <a:schemeClr val="bg1"/>
              </a:solidFill>
              <a:latin typeface="Gotham-Medium"/>
              <a:cs typeface="Gotham-Medium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57561" y="72469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cap="all" dirty="0" smtClean="0">
                <a:solidFill>
                  <a:schemeClr val="bg1"/>
                </a:solidFill>
                <a:effectLst>
                  <a:outerShdw blurRad="50800" dist="38100" dir="3360000">
                    <a:srgbClr val="000000">
                      <a:alpha val="43000"/>
                    </a:srgbClr>
                  </a:outerShdw>
                </a:effectLst>
                <a:latin typeface="Gotham-Medium"/>
                <a:cs typeface="Gotham-Medium"/>
              </a:rPr>
              <a:t>Additional information</a:t>
            </a:r>
            <a:endParaRPr lang="en-US" sz="4000" cap="all" dirty="0">
              <a:solidFill>
                <a:schemeClr val="bg1"/>
              </a:solidFill>
              <a:effectLst>
                <a:outerShdw blurRad="50800" dist="38100" dir="3360000">
                  <a:srgbClr val="000000">
                    <a:alpha val="43000"/>
                  </a:srgbClr>
                </a:outerShdw>
              </a:effectLst>
              <a:latin typeface="Gotham-Medium"/>
              <a:cs typeface="Gotham-Medium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572322" y="1733274"/>
            <a:ext cx="6375400" cy="0"/>
          </a:xfrm>
          <a:prstGeom prst="line">
            <a:avLst/>
          </a:prstGeom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>
            <a:outerShdw blurRad="40005" dist="20000" dir="354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3389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95311" y="2395714"/>
            <a:ext cx="707707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>
              <a:buFont typeface="+mj-lt"/>
              <a:buAutoNum type="arabicPeriod"/>
            </a:pPr>
            <a:r>
              <a:rPr lang="en-US" sz="3600" dirty="0" smtClean="0">
                <a:solidFill>
                  <a:schemeClr val="bg1"/>
                </a:solidFill>
              </a:rPr>
              <a:t>Boost Your Online Visibility</a:t>
            </a:r>
            <a:endParaRPr lang="en-US" sz="3600" dirty="0">
              <a:solidFill>
                <a:schemeClr val="bg1"/>
              </a:solidFill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en-US" sz="3600" dirty="0" smtClean="0">
                <a:solidFill>
                  <a:schemeClr val="bg1"/>
                </a:solidFill>
              </a:rPr>
              <a:t>Gain Professional Credibility</a:t>
            </a:r>
            <a:endParaRPr lang="en-US" sz="3600" dirty="0">
              <a:solidFill>
                <a:schemeClr val="bg1"/>
              </a:solidFill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en-US" sz="3600" dirty="0" smtClean="0">
                <a:solidFill>
                  <a:schemeClr val="bg1"/>
                </a:solidFill>
              </a:rPr>
              <a:t>Drive Traffic to your Website</a:t>
            </a:r>
          </a:p>
          <a:p>
            <a:pPr marL="742950" lvl="0" indent="-742950">
              <a:buFont typeface="+mj-lt"/>
              <a:buAutoNum type="arabicPeriod"/>
            </a:pPr>
            <a:r>
              <a:rPr lang="en-US" sz="3600" dirty="0" smtClean="0">
                <a:solidFill>
                  <a:schemeClr val="bg1"/>
                </a:solidFill>
              </a:rPr>
              <a:t>Increase Search Rankings</a:t>
            </a:r>
            <a:endParaRPr lang="en-US" sz="3600" dirty="0">
              <a:solidFill>
                <a:schemeClr val="bg1"/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3600" dirty="0">
                <a:solidFill>
                  <a:schemeClr val="bg1"/>
                </a:solidFill>
              </a:rPr>
              <a:t>Build Your Platform</a:t>
            </a:r>
          </a:p>
          <a:p>
            <a:pPr marL="742950" lvl="0" indent="-742950">
              <a:buFont typeface="+mj-lt"/>
              <a:buAutoNum type="arabicPeriod"/>
            </a:pPr>
            <a:endParaRPr lang="en-US" sz="3600" dirty="0">
              <a:solidFill>
                <a:schemeClr val="bg1"/>
              </a:solidFill>
              <a:latin typeface="Gotham-Medium"/>
              <a:cs typeface="Gotham-Medium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33500" y="729733"/>
            <a:ext cx="56006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u="sng" cap="all" dirty="0" smtClean="0">
                <a:solidFill>
                  <a:schemeClr val="bg1"/>
                </a:solidFill>
                <a:effectLst>
                  <a:outerShdw blurRad="50800" dist="38100" dir="3360000">
                    <a:srgbClr val="000000">
                      <a:alpha val="43000"/>
                    </a:srgbClr>
                  </a:outerShdw>
                </a:effectLst>
                <a:latin typeface="Gotham-Medium"/>
                <a:cs typeface="Gotham-Medium"/>
              </a:rPr>
              <a:t>Why publishing is important</a:t>
            </a:r>
            <a:endParaRPr lang="en-US" sz="2800" u="sng" dirty="0"/>
          </a:p>
        </p:txBody>
      </p:sp>
    </p:spTree>
    <p:extLst>
      <p:ext uri="{BB962C8B-B14F-4D97-AF65-F5344CB8AC3E}">
        <p14:creationId xmlns:p14="http://schemas.microsoft.com/office/powerpoint/2010/main" val="4126448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95311" y="2132478"/>
            <a:ext cx="778883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>
              <a:buFont typeface="+mj-lt"/>
              <a:buAutoNum type="arabicPeriod"/>
            </a:pPr>
            <a:r>
              <a:rPr lang="en-US" sz="3600" dirty="0" smtClean="0">
                <a:solidFill>
                  <a:schemeClr val="bg1"/>
                </a:solidFill>
              </a:rPr>
              <a:t>Identify Publications to Pitch</a:t>
            </a:r>
            <a:endParaRPr lang="en-US" sz="3600" dirty="0">
              <a:solidFill>
                <a:schemeClr val="bg1"/>
              </a:solidFill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en-US" sz="3600" dirty="0" smtClean="0">
                <a:solidFill>
                  <a:schemeClr val="bg1"/>
                </a:solidFill>
              </a:rPr>
              <a:t>Research Submission Guidelines</a:t>
            </a:r>
            <a:endParaRPr lang="en-US" sz="3600" dirty="0">
              <a:solidFill>
                <a:schemeClr val="bg1"/>
              </a:solidFill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en-US" sz="3600" dirty="0" smtClean="0">
                <a:solidFill>
                  <a:schemeClr val="bg1"/>
                </a:solidFill>
              </a:rPr>
              <a:t>Develop a Strong Query</a:t>
            </a:r>
          </a:p>
          <a:p>
            <a:pPr marL="742950" lvl="0" indent="-742950">
              <a:buFont typeface="+mj-lt"/>
              <a:buAutoNum type="arabicPeriod"/>
            </a:pPr>
            <a:r>
              <a:rPr lang="en-US" sz="3600" dirty="0" smtClean="0">
                <a:solidFill>
                  <a:schemeClr val="bg1"/>
                </a:solidFill>
              </a:rPr>
              <a:t>Write the Article</a:t>
            </a:r>
          </a:p>
          <a:p>
            <a:pPr marL="742950" lvl="0" indent="-742950">
              <a:buFont typeface="+mj-lt"/>
              <a:buAutoNum type="arabicPeriod"/>
            </a:pPr>
            <a:r>
              <a:rPr lang="en-US" sz="3600" dirty="0" smtClean="0">
                <a:solidFill>
                  <a:schemeClr val="bg1"/>
                </a:solidFill>
              </a:rPr>
              <a:t>Build Relationships with Editors</a:t>
            </a:r>
          </a:p>
          <a:p>
            <a:pPr marL="342900" lvl="0" indent="-342900">
              <a:buFont typeface="Arial" pitchFamily="34" charset="0"/>
              <a:buChar char="•"/>
            </a:pPr>
            <a:endParaRPr lang="en-US" sz="3600" dirty="0">
              <a:solidFill>
                <a:schemeClr val="bg1"/>
              </a:solidFill>
              <a:latin typeface="Gotham-Medium"/>
              <a:cs typeface="Gotham-Medium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33500" y="729733"/>
            <a:ext cx="56006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u="sng" cap="all" dirty="0" smtClean="0">
                <a:solidFill>
                  <a:schemeClr val="bg1"/>
                </a:solidFill>
                <a:effectLst>
                  <a:outerShdw blurRad="50800" dist="38100" dir="3360000">
                    <a:srgbClr val="000000">
                      <a:alpha val="43000"/>
                    </a:srgbClr>
                  </a:outerShdw>
                </a:effectLst>
                <a:latin typeface="Gotham-Medium"/>
                <a:cs typeface="Gotham-Medium"/>
              </a:rPr>
              <a:t>Steps to Getting Published</a:t>
            </a:r>
            <a:endParaRPr lang="en-US" sz="2800" u="sng" dirty="0"/>
          </a:p>
        </p:txBody>
      </p:sp>
    </p:spTree>
    <p:extLst>
      <p:ext uri="{BB962C8B-B14F-4D97-AF65-F5344CB8AC3E}">
        <p14:creationId xmlns:p14="http://schemas.microsoft.com/office/powerpoint/2010/main" val="547520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95311" y="1994270"/>
            <a:ext cx="7077075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>
              <a:buAutoNum type="arabicPeriod"/>
            </a:pPr>
            <a:r>
              <a:rPr lang="en-US" sz="3600" dirty="0" smtClean="0">
                <a:solidFill>
                  <a:schemeClr val="bg1"/>
                </a:solidFill>
              </a:rPr>
              <a:t>Recent Issues</a:t>
            </a:r>
          </a:p>
          <a:p>
            <a:pPr marL="742950" lvl="0" indent="-742950">
              <a:buAutoNum type="arabicPeriod"/>
            </a:pPr>
            <a:r>
              <a:rPr lang="en-US" sz="3600" dirty="0" smtClean="0">
                <a:solidFill>
                  <a:schemeClr val="bg1"/>
                </a:solidFill>
              </a:rPr>
              <a:t>About Us Page</a:t>
            </a:r>
          </a:p>
          <a:p>
            <a:pPr marL="742950" lvl="0" indent="-742950">
              <a:buAutoNum type="arabicPeriod"/>
            </a:pPr>
            <a:r>
              <a:rPr lang="en-US" sz="3600" dirty="0" smtClean="0">
                <a:solidFill>
                  <a:schemeClr val="bg1"/>
                </a:solidFill>
              </a:rPr>
              <a:t>Editorial Calendar</a:t>
            </a:r>
          </a:p>
          <a:p>
            <a:pPr marL="742950" lvl="0" indent="-742950">
              <a:buAutoNum type="arabicPeriod"/>
            </a:pPr>
            <a:r>
              <a:rPr lang="en-US" sz="3600" dirty="0" smtClean="0">
                <a:solidFill>
                  <a:schemeClr val="bg1"/>
                </a:solidFill>
              </a:rPr>
              <a:t>Media Kit</a:t>
            </a:r>
          </a:p>
          <a:p>
            <a:pPr marL="742950" lvl="0" indent="-742950">
              <a:buAutoNum type="arabicPeriod"/>
            </a:pPr>
            <a:r>
              <a:rPr lang="en-US" sz="3600" dirty="0" smtClean="0">
                <a:solidFill>
                  <a:schemeClr val="bg1"/>
                </a:solidFill>
              </a:rPr>
              <a:t>Articles</a:t>
            </a:r>
          </a:p>
          <a:p>
            <a:pPr marL="742950" lvl="0" indent="-742950">
              <a:buAutoNum type="arabicPeriod"/>
            </a:pPr>
            <a:r>
              <a:rPr lang="en-US" sz="3600" dirty="0" smtClean="0">
                <a:solidFill>
                  <a:schemeClr val="bg1"/>
                </a:solidFill>
              </a:rPr>
              <a:t>Author Bios</a:t>
            </a:r>
          </a:p>
          <a:p>
            <a:pPr marL="742950" indent="-742950">
              <a:buFontTx/>
              <a:buAutoNum type="arabicPeriod"/>
            </a:pPr>
            <a:r>
              <a:rPr lang="en-US" sz="3600" dirty="0">
                <a:solidFill>
                  <a:schemeClr val="bg1"/>
                </a:solidFill>
              </a:rPr>
              <a:t>Advertisements</a:t>
            </a:r>
          </a:p>
          <a:p>
            <a:pPr marL="742950" lvl="0" indent="-742950">
              <a:buAutoNum type="arabicPeriod"/>
            </a:pPr>
            <a:endParaRPr lang="en-US" sz="3600" dirty="0" smtClean="0">
              <a:solidFill>
                <a:schemeClr val="bg1"/>
              </a:solidFill>
            </a:endParaRPr>
          </a:p>
          <a:p>
            <a:pPr marL="742950" lvl="0" indent="-742950">
              <a:buAutoNum type="arabicPeriod"/>
            </a:pPr>
            <a:endParaRPr lang="en-US" sz="3600" dirty="0" smtClean="0">
              <a:solidFill>
                <a:schemeClr val="bg1"/>
              </a:solidFill>
            </a:endParaRPr>
          </a:p>
          <a:p>
            <a:pPr lvl="0"/>
            <a:endParaRPr lang="en-US" sz="2000" dirty="0">
              <a:solidFill>
                <a:schemeClr val="bg1"/>
              </a:solidFill>
            </a:endParaRPr>
          </a:p>
          <a:p>
            <a:endParaRPr lang="en-US" sz="2000" dirty="0">
              <a:solidFill>
                <a:schemeClr val="bg1"/>
              </a:solidFill>
              <a:latin typeface="Gotham-Medium"/>
              <a:cs typeface="Gotham-Medium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95311" y="729733"/>
            <a:ext cx="734435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u="sng" cap="all" dirty="0" smtClean="0">
                <a:solidFill>
                  <a:schemeClr val="bg1"/>
                </a:solidFill>
                <a:effectLst>
                  <a:outerShdw blurRad="50800" dist="38100" dir="3360000">
                    <a:srgbClr val="000000">
                      <a:alpha val="43000"/>
                    </a:srgbClr>
                  </a:outerShdw>
                </a:effectLst>
                <a:latin typeface="Gotham-Medium"/>
                <a:cs typeface="Gotham-Medium"/>
              </a:rPr>
              <a:t>Research and identify publications</a:t>
            </a:r>
            <a:endParaRPr lang="en-US" sz="2800" u="sng" dirty="0"/>
          </a:p>
          <a:p>
            <a:pPr algn="ctr"/>
            <a:endParaRPr lang="en-US" sz="2800" u="sng" dirty="0"/>
          </a:p>
        </p:txBody>
      </p:sp>
    </p:spTree>
    <p:extLst>
      <p:ext uri="{BB962C8B-B14F-4D97-AF65-F5344CB8AC3E}">
        <p14:creationId xmlns:p14="http://schemas.microsoft.com/office/powerpoint/2010/main" val="824266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21402" y="1439413"/>
            <a:ext cx="7077075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>
              <a:buAutoNum type="arabicPeriod"/>
            </a:pPr>
            <a:endParaRPr lang="en-US" sz="2000" dirty="0" smtClean="0">
              <a:solidFill>
                <a:schemeClr val="bg1"/>
              </a:solidFill>
            </a:endParaRPr>
          </a:p>
          <a:p>
            <a:pPr marL="742950" lvl="0" indent="-742950">
              <a:buAutoNum type="arabicPeriod"/>
            </a:pPr>
            <a:endParaRPr lang="en-US" sz="2000" dirty="0" smtClean="0">
              <a:solidFill>
                <a:schemeClr val="bg1"/>
              </a:solidFill>
            </a:endParaRPr>
          </a:p>
          <a:p>
            <a:pPr marL="742950" lvl="0" indent="-742950">
              <a:buAutoNum type="arabicPeriod"/>
            </a:pPr>
            <a:r>
              <a:rPr lang="en-US" sz="2800" dirty="0" smtClean="0">
                <a:solidFill>
                  <a:schemeClr val="bg1"/>
                </a:solidFill>
              </a:rPr>
              <a:t>Type of articles they accept</a:t>
            </a:r>
          </a:p>
          <a:p>
            <a:pPr marL="742950" lvl="0" indent="-742950">
              <a:buAutoNum type="arabicPeriod"/>
            </a:pPr>
            <a:r>
              <a:rPr lang="en-US" sz="2800" dirty="0" smtClean="0">
                <a:solidFill>
                  <a:schemeClr val="bg1"/>
                </a:solidFill>
              </a:rPr>
              <a:t>Process for submission</a:t>
            </a:r>
          </a:p>
          <a:p>
            <a:pPr marL="742950" lvl="0" indent="-742950">
              <a:buAutoNum type="arabicPeriod"/>
            </a:pPr>
            <a:r>
              <a:rPr lang="en-US" sz="2800" dirty="0" smtClean="0">
                <a:solidFill>
                  <a:schemeClr val="bg1"/>
                </a:solidFill>
              </a:rPr>
              <a:t>Style guidelines </a:t>
            </a:r>
          </a:p>
          <a:p>
            <a:pPr marL="742950" lvl="0" indent="-742950">
              <a:buAutoNum type="arabicPeriod"/>
            </a:pPr>
            <a:r>
              <a:rPr lang="en-US" sz="2800" dirty="0" smtClean="0">
                <a:solidFill>
                  <a:schemeClr val="bg1"/>
                </a:solidFill>
              </a:rPr>
              <a:t>Materials you must submit </a:t>
            </a:r>
          </a:p>
          <a:p>
            <a:pPr marL="1200150" lvl="1" indent="-74295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</a:rPr>
              <a:t>Detailed </a:t>
            </a:r>
            <a:r>
              <a:rPr lang="en-US" sz="2800" dirty="0" smtClean="0">
                <a:solidFill>
                  <a:schemeClr val="bg1"/>
                </a:solidFill>
              </a:rPr>
              <a:t>bio</a:t>
            </a:r>
            <a:endParaRPr lang="en-US" sz="2800" dirty="0">
              <a:solidFill>
                <a:schemeClr val="bg1"/>
              </a:solidFill>
            </a:endParaRPr>
          </a:p>
          <a:p>
            <a:pPr marL="1200150" lvl="1" indent="-74295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</a:rPr>
              <a:t>Portfolio of </a:t>
            </a:r>
            <a:r>
              <a:rPr lang="en-US" sz="2800" dirty="0" smtClean="0">
                <a:solidFill>
                  <a:schemeClr val="bg1"/>
                </a:solidFill>
              </a:rPr>
              <a:t>published </a:t>
            </a:r>
            <a:r>
              <a:rPr lang="en-US" sz="2800" dirty="0">
                <a:solidFill>
                  <a:schemeClr val="bg1"/>
                </a:solidFill>
              </a:rPr>
              <a:t>a</a:t>
            </a:r>
            <a:r>
              <a:rPr lang="en-US" sz="2800" dirty="0" smtClean="0">
                <a:solidFill>
                  <a:schemeClr val="bg1"/>
                </a:solidFill>
              </a:rPr>
              <a:t>rticles </a:t>
            </a:r>
            <a:endParaRPr lang="en-US" sz="2800" dirty="0">
              <a:solidFill>
                <a:schemeClr val="bg1"/>
              </a:solidFill>
            </a:endParaRPr>
          </a:p>
          <a:p>
            <a:pPr marL="1200150" lvl="1" indent="-74295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</a:rPr>
              <a:t>Query </a:t>
            </a:r>
            <a:r>
              <a:rPr lang="en-US" sz="2800" dirty="0" smtClean="0">
                <a:solidFill>
                  <a:schemeClr val="bg1"/>
                </a:solidFill>
              </a:rPr>
              <a:t>letter</a:t>
            </a:r>
            <a:endParaRPr lang="en-US" sz="2800" dirty="0">
              <a:solidFill>
                <a:schemeClr val="bg1"/>
              </a:solidFill>
            </a:endParaRPr>
          </a:p>
          <a:p>
            <a:pPr lvl="0"/>
            <a:endParaRPr lang="en-US" sz="2000" dirty="0" smtClean="0">
              <a:solidFill>
                <a:schemeClr val="bg1"/>
              </a:solidFill>
            </a:endParaRPr>
          </a:p>
          <a:p>
            <a:pPr lvl="0"/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47494" y="729733"/>
            <a:ext cx="6824892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u="sng" cap="all" dirty="0" smtClean="0">
                <a:solidFill>
                  <a:schemeClr val="bg1"/>
                </a:solidFill>
                <a:effectLst>
                  <a:outerShdw blurRad="50800" dist="38100" dir="3360000">
                    <a:srgbClr val="000000">
                      <a:alpha val="43000"/>
                    </a:srgbClr>
                  </a:outerShdw>
                </a:effectLst>
                <a:latin typeface="Gotham-Medium"/>
                <a:cs typeface="Gotham-Medium"/>
              </a:rPr>
              <a:t>Research submission guidelines</a:t>
            </a:r>
            <a:endParaRPr lang="en-US" sz="2600" u="sng" dirty="0"/>
          </a:p>
        </p:txBody>
      </p:sp>
    </p:spTree>
    <p:extLst>
      <p:ext uri="{BB962C8B-B14F-4D97-AF65-F5344CB8AC3E}">
        <p14:creationId xmlns:p14="http://schemas.microsoft.com/office/powerpoint/2010/main" val="786769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95311" y="2065514"/>
            <a:ext cx="70770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600" dirty="0">
              <a:solidFill>
                <a:schemeClr val="bg1"/>
              </a:solidFill>
              <a:latin typeface="Gotham-Medium"/>
              <a:cs typeface="Gotham-Medium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36341" y="729733"/>
            <a:ext cx="646770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u="sng" cap="all" dirty="0" smtClean="0">
                <a:solidFill>
                  <a:schemeClr val="bg1"/>
                </a:solidFill>
                <a:effectLst>
                  <a:outerShdw blurRad="50800" dist="38100" dir="3360000">
                    <a:srgbClr val="000000">
                      <a:alpha val="43000"/>
                    </a:srgbClr>
                  </a:outerShdw>
                </a:effectLst>
                <a:latin typeface="Gotham-Medium"/>
                <a:cs typeface="Gotham-Medium"/>
              </a:rPr>
              <a:t>Example: ABA Journal</a:t>
            </a:r>
          </a:p>
        </p:txBody>
      </p:sp>
      <p:pic>
        <p:nvPicPr>
          <p:cNvPr id="5" name="Picture 4"/>
          <p:cNvPicPr/>
          <p:nvPr/>
        </p:nvPicPr>
        <p:blipFill>
          <a:blip r:embed="rId4"/>
          <a:stretch>
            <a:fillRect/>
          </a:stretch>
        </p:blipFill>
        <p:spPr>
          <a:xfrm>
            <a:off x="720436" y="1482436"/>
            <a:ext cx="7065819" cy="4544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2756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95311" y="2065514"/>
            <a:ext cx="70770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600" dirty="0">
              <a:solidFill>
                <a:schemeClr val="bg1"/>
              </a:solidFill>
              <a:latin typeface="Gotham-Medium"/>
              <a:cs typeface="Gotham-Medium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36341" y="729733"/>
            <a:ext cx="646770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u="sng" cap="all" dirty="0" smtClean="0">
                <a:solidFill>
                  <a:schemeClr val="bg1"/>
                </a:solidFill>
                <a:effectLst>
                  <a:outerShdw blurRad="50800" dist="38100" dir="3360000">
                    <a:srgbClr val="000000">
                      <a:alpha val="43000"/>
                    </a:srgbClr>
                  </a:outerShdw>
                </a:effectLst>
                <a:latin typeface="Gotham-Medium"/>
                <a:cs typeface="Gotham-Medium"/>
              </a:rPr>
              <a:t>Example: ABA Journal</a:t>
            </a:r>
          </a:p>
        </p:txBody>
      </p:sp>
      <p:pic>
        <p:nvPicPr>
          <p:cNvPr id="6" name="Picture 5"/>
          <p:cNvPicPr/>
          <p:nvPr/>
        </p:nvPicPr>
        <p:blipFill>
          <a:blip r:embed="rId4"/>
          <a:stretch>
            <a:fillRect/>
          </a:stretch>
        </p:blipFill>
        <p:spPr>
          <a:xfrm>
            <a:off x="994600" y="1772805"/>
            <a:ext cx="6314641" cy="443345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001679" y="1328213"/>
            <a:ext cx="41370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http://www.abajournal.com/submissions/</a:t>
            </a:r>
            <a:endParaRPr lang="en-US" dirty="0">
              <a:solidFill>
                <a:schemeClr val="bg1"/>
              </a:solidFill>
              <a:latin typeface="Gotham-Medium"/>
              <a:cs typeface="Gotham-Medium"/>
            </a:endParaRPr>
          </a:p>
        </p:txBody>
      </p:sp>
    </p:spTree>
    <p:extLst>
      <p:ext uri="{BB962C8B-B14F-4D97-AF65-F5344CB8AC3E}">
        <p14:creationId xmlns:p14="http://schemas.microsoft.com/office/powerpoint/2010/main" val="2153643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95311" y="2395714"/>
            <a:ext cx="707707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Arial" pitchFamily="34" charset="0"/>
              <a:buChar char="•"/>
            </a:pPr>
            <a:endParaRPr lang="en-US" sz="3600" dirty="0" smtClean="0">
              <a:solidFill>
                <a:schemeClr val="bg1"/>
              </a:solidFill>
            </a:endParaRPr>
          </a:p>
          <a:p>
            <a:pPr marL="342900" lvl="0" indent="-342900">
              <a:buFont typeface="Arial" pitchFamily="34" charset="0"/>
              <a:buChar char="•"/>
            </a:pPr>
            <a:endParaRPr lang="en-US" sz="3600" dirty="0">
              <a:solidFill>
                <a:schemeClr val="bg1"/>
              </a:solidFill>
              <a:latin typeface="Gotham-Medium"/>
              <a:cs typeface="Gotham-Medium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39900" y="913366"/>
            <a:ext cx="56006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u="sng" cap="all" dirty="0" err="1" smtClean="0">
                <a:solidFill>
                  <a:schemeClr val="bg1"/>
                </a:solidFill>
                <a:effectLst>
                  <a:outerShdw blurRad="50800" dist="38100" dir="3360000">
                    <a:srgbClr val="000000">
                      <a:alpha val="43000"/>
                    </a:srgbClr>
                  </a:outerShdw>
                </a:effectLst>
                <a:latin typeface="Gotham-Medium"/>
                <a:cs typeface="Gotham-Medium"/>
              </a:rPr>
              <a:t>DEVElop</a:t>
            </a:r>
            <a:r>
              <a:rPr lang="en-US" sz="2800" u="sng" cap="all" dirty="0" smtClean="0">
                <a:solidFill>
                  <a:schemeClr val="bg1"/>
                </a:solidFill>
                <a:effectLst>
                  <a:outerShdw blurRad="50800" dist="38100" dir="3360000">
                    <a:srgbClr val="000000">
                      <a:alpha val="43000"/>
                    </a:srgbClr>
                  </a:outerShdw>
                </a:effectLst>
                <a:latin typeface="Gotham-Medium"/>
                <a:cs typeface="Gotham-Medium"/>
              </a:rPr>
              <a:t> a strong query LETTER </a:t>
            </a:r>
            <a:endParaRPr lang="en-US" sz="2800" u="sng" dirty="0"/>
          </a:p>
        </p:txBody>
      </p:sp>
      <p:sp>
        <p:nvSpPr>
          <p:cNvPr id="5" name="Rectangle 4"/>
          <p:cNvSpPr/>
          <p:nvPr/>
        </p:nvSpPr>
        <p:spPr>
          <a:xfrm>
            <a:off x="1455313" y="2202287"/>
            <a:ext cx="621707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bg1"/>
                </a:solidFill>
              </a:rPr>
              <a:t>Stand out from the crowd</a:t>
            </a:r>
          </a:p>
          <a:p>
            <a:pPr marL="742950" lvl="0" indent="-74295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bg1"/>
                </a:solidFill>
              </a:rPr>
              <a:t>Targeted to the publication</a:t>
            </a:r>
          </a:p>
          <a:p>
            <a:pPr marL="742950" lvl="0" indent="-742950">
              <a:buFont typeface="Arial" panose="020B0604020202020204" pitchFamily="34" charset="0"/>
              <a:buChar char="•"/>
            </a:pP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572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19532</TotalTime>
  <Words>492</Words>
  <Application>Microsoft Office PowerPoint</Application>
  <PresentationFormat>On-screen Show (4:3)</PresentationFormat>
  <Paragraphs>183</Paragraphs>
  <Slides>20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How to Get published in major media outlets:  Tips for Lawyers and Legal Professionals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Law Firm Branding:  Maximize Your Competitive Edge</dc:title>
  <dc:creator>Alexandra Kiss</dc:creator>
  <cp:lastModifiedBy>Allison Gagliardi</cp:lastModifiedBy>
  <cp:revision>344</cp:revision>
  <cp:lastPrinted>2015-10-30T13:37:52Z</cp:lastPrinted>
  <dcterms:created xsi:type="dcterms:W3CDTF">2012-08-30T13:56:55Z</dcterms:created>
  <dcterms:modified xsi:type="dcterms:W3CDTF">2015-11-05T20:55:27Z</dcterms:modified>
</cp:coreProperties>
</file>