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4" r:id="rId3"/>
    <p:sldId id="339" r:id="rId4"/>
    <p:sldId id="344" r:id="rId5"/>
    <p:sldId id="336" r:id="rId6"/>
    <p:sldId id="325" r:id="rId7"/>
    <p:sldId id="345" r:id="rId8"/>
    <p:sldId id="346" r:id="rId9"/>
    <p:sldId id="335" r:id="rId10"/>
    <p:sldId id="350" r:id="rId11"/>
    <p:sldId id="347" r:id="rId12"/>
    <p:sldId id="351" r:id="rId13"/>
    <p:sldId id="338" r:id="rId14"/>
    <p:sldId id="352" r:id="rId15"/>
    <p:sldId id="294" r:id="rId16"/>
    <p:sldId id="348" r:id="rId17"/>
    <p:sldId id="340" r:id="rId18"/>
    <p:sldId id="312" r:id="rId19"/>
    <p:sldId id="353" r:id="rId20"/>
    <p:sldId id="341" r:id="rId21"/>
  </p:sldIdLst>
  <p:sldSz cx="9144000" cy="6858000" type="screen4x3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B5B274-CAB5-4B0D-B3FA-B4BC318CD8D9}">
          <p14:sldIdLst>
            <p14:sldId id="256"/>
            <p14:sldId id="304"/>
            <p14:sldId id="339"/>
            <p14:sldId id="344"/>
            <p14:sldId id="336"/>
            <p14:sldId id="325"/>
            <p14:sldId id="345"/>
            <p14:sldId id="346"/>
            <p14:sldId id="335"/>
            <p14:sldId id="350"/>
            <p14:sldId id="347"/>
            <p14:sldId id="351"/>
            <p14:sldId id="338"/>
            <p14:sldId id="352"/>
            <p14:sldId id="294"/>
            <p14:sldId id="348"/>
            <p14:sldId id="340"/>
            <p14:sldId id="312"/>
            <p14:sldId id="353"/>
            <p14:sldId id="341"/>
          </p14:sldIdLst>
        </p14:section>
        <p14:section name="Untitled Section" id="{A33433AA-CED9-4741-974C-235955959E01}">
          <p14:sldIdLst/>
        </p14:section>
        <p14:section name="Untitled Section" id="{86BB7880-F119-421C-9F7F-851A443D210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E7F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178" autoAdjust="0"/>
  </p:normalViewPr>
  <p:slideViewPr>
    <p:cSldViewPr snapToGrid="0" snapToObjects="1"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314" y="23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C74471E-3C6B-41B5-911D-A2634C6FA840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5A654FD-884C-4331-99D8-0C140C26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0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E1349A7-2843-2647-9AD7-24677773EA66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74AAA110-9E31-5C41-B9BA-814544D0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3263"/>
            <a:ext cx="46863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01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. 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96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6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9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07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3263"/>
            <a:ext cx="4686300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9453" y="4707711"/>
            <a:ext cx="5669280" cy="4624638"/>
          </a:xfrm>
        </p:spPr>
        <p:txBody>
          <a:bodyPr/>
          <a:lstStyle/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1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2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51984"/>
            <a:ext cx="5669280" cy="48219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1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51984"/>
            <a:ext cx="5669280" cy="4821956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8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1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51985"/>
            <a:ext cx="5669280" cy="421767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6225" y="3619500"/>
            <a:ext cx="6682740" cy="60502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2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49425"/>
            <a:ext cx="5669280" cy="421767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9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14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51985"/>
            <a:ext cx="5669280" cy="4450358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99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8660" y="4451985"/>
            <a:ext cx="5669280" cy="4450358"/>
          </a:xfrm>
        </p:spPr>
        <p:txBody>
          <a:bodyPr/>
          <a:lstStyle/>
          <a:p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3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A110-9E31-5C41-B9BA-814544D0C9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1D78-FA9B-FD45-9D98-530BC08B3FB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F9D4-1203-ED4D-B13D-FE479202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2316"/>
            <a:ext cx="9144000" cy="1470025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  <a:t>How to Get published</a:t>
            </a:r>
            <a:b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  <a:t>in major media outlets:</a:t>
            </a:r>
            <a:b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  <a:t/>
            </a:r>
            <a:b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  <a:t>Tips for Lawyers and Legal Professionals</a:t>
            </a:r>
            <a:b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  <a:t/>
            </a:r>
            <a:br>
              <a:rPr lang="en-US" sz="4600" cap="all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r>
              <a:rPr lang="en-US" sz="3200" dirty="0" smtClean="0">
                <a:solidFill>
                  <a:schemeClr val="bg1"/>
                </a:solidFill>
                <a:latin typeface="Gotham-Medium"/>
                <a:cs typeface="Gotham-Medium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Gotham-Medium"/>
                <a:cs typeface="Gotham-Medium"/>
              </a:rPr>
            </a:br>
            <a:endParaRPr lang="en-US" sz="32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otham-Book"/>
                <a:cs typeface="Gotham-Book"/>
              </a:rPr>
              <a:t>A Webinar by PaperStreet</a:t>
            </a:r>
            <a:endParaRPr lang="en-US" sz="2000" dirty="0">
              <a:solidFill>
                <a:schemeClr val="bg1"/>
              </a:solidFill>
              <a:latin typeface="Gotham-Book"/>
              <a:cs typeface="Gotham-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6967" y="4555693"/>
            <a:ext cx="5190066" cy="0"/>
          </a:xfrm>
          <a:prstGeom prst="line">
            <a:avLst/>
          </a:prstGeom>
          <a:ln w="444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395714"/>
            <a:ext cx="7077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9900" y="913366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letter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1455313" y="2202287"/>
            <a:ext cx="62170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Personalization 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Hook 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Synopsis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Platform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Closing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8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395714"/>
            <a:ext cx="7077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9900" y="913366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letter: HOOK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1455313" y="2202287"/>
            <a:ext cx="62170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Hook  - strong opening sentence that grabs the reader</a:t>
            </a:r>
            <a:endParaRPr lang="en-US" sz="3600" dirty="0">
              <a:solidFill>
                <a:schemeClr val="bg1"/>
              </a:solidFill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Breaking News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Controversial </a:t>
            </a:r>
            <a:r>
              <a:rPr lang="en-US" sz="3600" dirty="0" smtClean="0">
                <a:solidFill>
                  <a:schemeClr val="bg1"/>
                </a:solidFill>
              </a:rPr>
              <a:t>Angle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Inside Scoop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Fresh Approach</a:t>
            </a:r>
          </a:p>
        </p:txBody>
      </p:sp>
    </p:spTree>
    <p:extLst>
      <p:ext uri="{BB962C8B-B14F-4D97-AF65-F5344CB8AC3E}">
        <p14:creationId xmlns:p14="http://schemas.microsoft.com/office/powerpoint/2010/main" val="12426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395714"/>
            <a:ext cx="7077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9900" y="913366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letter: Hook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955965" y="2202287"/>
            <a:ext cx="67164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Weak:  “I’d like to write an article for your publication about new trends in legal education.”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Better:  “A </a:t>
            </a:r>
            <a:r>
              <a:rPr lang="en-US" sz="2000" dirty="0">
                <a:solidFill>
                  <a:schemeClr val="bg1"/>
                </a:solidFill>
              </a:rPr>
              <a:t>quiet evolution is occurring within the nation’s law schools.  A changing legal climate, fiscal constraints and burgeoning case loads are creating a market for law graduates who can hit the ground running</a:t>
            </a:r>
            <a:r>
              <a:rPr lang="en-US" sz="2000" dirty="0" smtClean="0">
                <a:solidFill>
                  <a:schemeClr val="bg1"/>
                </a:solidFill>
              </a:rPr>
              <a:t>.”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435" y="2035106"/>
            <a:ext cx="761198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Synopsis  - outline of the proposed article</a:t>
            </a:r>
          </a:p>
          <a:p>
            <a:pPr lvl="0"/>
            <a:endParaRPr lang="en-US" sz="32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Proposed title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Topics you will cover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Expert sources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Suggested word count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Where it will fit in publication or online channels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3500" y="729733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</a:t>
            </a:r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letter: SYNOPSIS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5539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435" y="2035106"/>
            <a:ext cx="76119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chemeClr val="bg1"/>
                </a:solidFill>
              </a:rPr>
              <a:t>My proposed article, “Education </a:t>
            </a:r>
            <a:r>
              <a:rPr lang="en-US" sz="2400" dirty="0" smtClean="0">
                <a:solidFill>
                  <a:schemeClr val="bg1"/>
                </a:solidFill>
              </a:rPr>
              <a:t>Innovation,” </a:t>
            </a:r>
            <a:r>
              <a:rPr lang="en-US" sz="2400" dirty="0">
                <a:solidFill>
                  <a:schemeClr val="bg1"/>
                </a:solidFill>
              </a:rPr>
              <a:t>will discuss this new breed of legal education, incorporating insights from students, educators and law graduates.  I will discuss some of the new skills-intensive offerings (such as transactional </a:t>
            </a:r>
            <a:r>
              <a:rPr lang="en-US" sz="2400" dirty="0" smtClean="0">
                <a:solidFill>
                  <a:schemeClr val="bg1"/>
                </a:solidFill>
              </a:rPr>
              <a:t>drafting and </a:t>
            </a:r>
            <a:r>
              <a:rPr lang="en-US" sz="2400" dirty="0">
                <a:solidFill>
                  <a:schemeClr val="bg1"/>
                </a:solidFill>
              </a:rPr>
              <a:t>client management), the reasons behind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departure from doctrinal courses, and how graduates of these programs are faring in the legal marketplace.  The article will also highlight a number of law schools that have espoused this new breed of legal education (or list them in a sidebar).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3500" y="729733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</a:t>
            </a:r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letter: </a:t>
            </a:r>
            <a:r>
              <a:rPr lang="en-US" sz="2800" u="sng" cap="all" dirty="0" err="1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SynoPSIS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41705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130" y="2042916"/>
            <a:ext cx="7298267" cy="4449337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Platform - Why are the right person to write this article?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Experience and Background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Published Clips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Honors, </a:t>
            </a:r>
            <a:r>
              <a:rPr lang="en-US" dirty="0" smtClean="0">
                <a:solidFill>
                  <a:schemeClr val="bg1"/>
                </a:solidFill>
              </a:rPr>
              <a:t>Awards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Accolades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Education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Professional Photo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741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cap="all" dirty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</a:t>
            </a:r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letter:</a:t>
            </a:r>
          </a:p>
          <a:p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 PLATFORM</a:t>
            </a:r>
            <a:endParaRPr lang="en-US" sz="2800" u="sng" dirty="0"/>
          </a:p>
          <a:p>
            <a:endParaRPr lang="en-US" sz="4000" cap="all" dirty="0">
              <a:solidFill>
                <a:schemeClr val="bg1"/>
              </a:solidFill>
              <a:effectLst>
                <a:outerShdw blurRad="50800" dist="38100" dir="3360000">
                  <a:srgbClr val="000000">
                    <a:alpha val="43000"/>
                  </a:srgbClr>
                </a:outerShdw>
              </a:effectLst>
              <a:latin typeface="Gotham-Medium"/>
              <a:cs typeface="Gotham-Medium"/>
            </a:endParaRPr>
          </a:p>
        </p:txBody>
      </p:sp>
    </p:spTree>
    <p:extLst>
      <p:ext uri="{BB962C8B-B14F-4D97-AF65-F5344CB8AC3E}">
        <p14:creationId xmlns:p14="http://schemas.microsoft.com/office/powerpoint/2010/main" val="290729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435" y="2035106"/>
            <a:ext cx="76119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Closing </a:t>
            </a:r>
          </a:p>
          <a:p>
            <a:pPr lvl="0"/>
            <a:endParaRPr lang="en-US" sz="32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Brief wrap-up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Thank the editor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3500" y="729733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Elements of a query </a:t>
            </a:r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letter: CLOSING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333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29883"/>
            <a:ext cx="7298267" cy="3713356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 the writing guidelines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Match style and tone to the publication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Always keep target readership in mind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Include links to your website and social media accounts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Never miss a deadline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5300" y="7212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Writing the article</a:t>
            </a:r>
            <a:endParaRPr lang="en-US" sz="4000" cap="all" dirty="0">
              <a:solidFill>
                <a:schemeClr val="bg1"/>
              </a:solidFill>
              <a:effectLst>
                <a:outerShdw blurRad="50800" dist="38100" dir="3360000">
                  <a:srgbClr val="000000">
                    <a:alpha val="43000"/>
                  </a:srgbClr>
                </a:outerShdw>
              </a:effectLst>
              <a:latin typeface="Gotham-Medium"/>
              <a:cs typeface="Gotham-Medium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73200" y="1709732"/>
            <a:ext cx="637540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5" dist="20000" dir="354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56" y="2364523"/>
            <a:ext cx="7298267" cy="3155959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Build relationships with editors, journalists and staff writers.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Never miss a deadline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Follow instructions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easy to work with</a:t>
            </a:r>
            <a:endParaRPr lang="en-US" dirty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7561" y="7246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Build relationships</a:t>
            </a:r>
            <a:endParaRPr lang="en-US" sz="4000" cap="all" dirty="0">
              <a:solidFill>
                <a:schemeClr val="bg1"/>
              </a:solidFill>
              <a:effectLst>
                <a:outerShdw blurRad="50800" dist="38100" dir="3360000">
                  <a:srgbClr val="000000">
                    <a:alpha val="43000"/>
                  </a:srgbClr>
                </a:outerShdw>
              </a:effectLst>
              <a:latin typeface="Gotham-Medium"/>
              <a:cs typeface="Gotham-Medium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72322" y="1733274"/>
            <a:ext cx="637540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5" dist="20000" dir="354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96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56" y="1782632"/>
            <a:ext cx="3462144" cy="4562750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</a:rPr>
              <a:t>Law Practice Today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Legal Intelligencer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Texas Lawyer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California Lawyer 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Law Technology News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West Virginia Lawyer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Super Lawyers (pitch a profile)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Law Practice Management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ABA Journal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Litigation Support Today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GP Solo Magazine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Plaintiff Magazine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Managing Partner</a:t>
            </a:r>
          </a:p>
          <a:p>
            <a:pPr lvl="0"/>
            <a:r>
              <a:rPr lang="en-US" sz="1800" dirty="0">
                <a:solidFill>
                  <a:schemeClr val="bg1"/>
                </a:solidFill>
              </a:rPr>
              <a:t>Minority Law Journal</a:t>
            </a:r>
          </a:p>
          <a:p>
            <a:endParaRPr lang="en-US" sz="1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7561" y="4224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LEGAL PUBLICATIONS</a:t>
            </a:r>
            <a:endParaRPr lang="en-US" sz="4000" cap="all" dirty="0">
              <a:solidFill>
                <a:schemeClr val="bg1"/>
              </a:solidFill>
              <a:effectLst>
                <a:outerShdw blurRad="50800" dist="38100" dir="3360000">
                  <a:srgbClr val="000000">
                    <a:alpha val="43000"/>
                  </a:srgbClr>
                </a:outerShdw>
              </a:effectLst>
              <a:latin typeface="Gotham-Medium"/>
              <a:cs typeface="Gotham-Medium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72322" y="1511463"/>
            <a:ext cx="637540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5" dist="20000" dir="354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419600" y="1728671"/>
            <a:ext cx="3462144" cy="4313368"/>
          </a:xfrm>
          <a:prstGeom prst="rect">
            <a:avLst/>
          </a:prstGeo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Pennsylvania Lawyer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Inside Counsel Magazine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Trial Magazine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Products Liability Law Reporter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Litigation Support Today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Legal Assistant Today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Know Magazine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Student Lawyer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IP Law &amp; Business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Law Reporter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lawyerist.com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attorneyatwork.com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Jurist.org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Legalexaminer.com</a:t>
            </a:r>
          </a:p>
          <a:p>
            <a:endParaRPr lang="en-US" sz="18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</p:spTree>
    <p:extLst>
      <p:ext uri="{BB962C8B-B14F-4D97-AF65-F5344CB8AC3E}">
        <p14:creationId xmlns:p14="http://schemas.microsoft.com/office/powerpoint/2010/main" val="1752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1429" y="1927362"/>
            <a:ext cx="70770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Why Publishing Is Important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Steps to Getting Published in Major Media Outlets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How to Pitch Article Ideas</a:t>
            </a:r>
            <a:endParaRPr lang="en-US" sz="3200" dirty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List of Legal Publications  and </a:t>
            </a:r>
            <a:r>
              <a:rPr lang="en-US" sz="3200" dirty="0" smtClean="0">
                <a:solidFill>
                  <a:schemeClr val="bg1"/>
                </a:solidFill>
              </a:rPr>
              <a:t>Potential </a:t>
            </a:r>
            <a:r>
              <a:rPr lang="en-US" sz="3200" dirty="0">
                <a:solidFill>
                  <a:schemeClr val="bg1"/>
                </a:solidFill>
              </a:rPr>
              <a:t>M</a:t>
            </a:r>
            <a:r>
              <a:rPr lang="en-US" sz="3200" dirty="0" smtClean="0">
                <a:solidFill>
                  <a:schemeClr val="bg1"/>
                </a:solidFill>
              </a:rPr>
              <a:t>arkets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399" y="755133"/>
            <a:ext cx="5600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topics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24458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56" y="2364523"/>
            <a:ext cx="7298267" cy="3155959"/>
          </a:xfrm>
          <a:effectLst>
            <a:outerShdw blurRad="50800" dist="38100" dir="348000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otham-Medium"/>
                <a:cs typeface="Gotham-Medium"/>
              </a:rPr>
              <a:t>paperstreet.com/blog</a:t>
            </a:r>
          </a:p>
          <a:p>
            <a:r>
              <a:rPr lang="en-US" dirty="0" smtClean="0">
                <a:solidFill>
                  <a:schemeClr val="bg1"/>
                </a:solidFill>
                <a:latin typeface="Gotham-Medium"/>
                <a:cs typeface="Gotham-Medium"/>
              </a:rPr>
              <a:t>facebook.com/</a:t>
            </a:r>
            <a:r>
              <a:rPr lang="en-US" dirty="0" err="1" smtClean="0">
                <a:solidFill>
                  <a:schemeClr val="bg1"/>
                </a:solidFill>
                <a:latin typeface="Gotham-Medium"/>
                <a:cs typeface="Gotham-Medium"/>
              </a:rPr>
              <a:t>paperstreet</a:t>
            </a:r>
            <a:endParaRPr lang="en-US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otham-Medium"/>
                <a:cs typeface="Gotham-Medium"/>
              </a:rPr>
              <a:t>@</a:t>
            </a:r>
            <a:r>
              <a:rPr lang="en-US" dirty="0" err="1" smtClean="0">
                <a:solidFill>
                  <a:schemeClr val="bg1"/>
                </a:solidFill>
                <a:latin typeface="Gotham-Medium"/>
                <a:cs typeface="Gotham-Medium"/>
              </a:rPr>
              <a:t>paperstreet</a:t>
            </a:r>
            <a:endParaRPr lang="en-US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otham-Medium"/>
                <a:cs typeface="Gotham-Medium"/>
              </a:rPr>
              <a:t>sally@paperstreet.com</a:t>
            </a:r>
          </a:p>
          <a:p>
            <a:endParaRPr lang="en-US" dirty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 smtClean="0">
              <a:solidFill>
                <a:schemeClr val="bg1"/>
              </a:solidFill>
              <a:latin typeface="Gotham-Medium"/>
              <a:cs typeface="Gotham-Medium"/>
            </a:endParaRPr>
          </a:p>
          <a:p>
            <a:endParaRPr lang="en-US" sz="20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7561" y="7246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Additional information</a:t>
            </a:r>
            <a:endParaRPr lang="en-US" sz="4000" cap="all" dirty="0">
              <a:solidFill>
                <a:schemeClr val="bg1"/>
              </a:solidFill>
              <a:effectLst>
                <a:outerShdw blurRad="50800" dist="38100" dir="3360000">
                  <a:srgbClr val="000000">
                    <a:alpha val="43000"/>
                  </a:srgbClr>
                </a:outerShdw>
              </a:effectLst>
              <a:latin typeface="Gotham-Medium"/>
              <a:cs typeface="Gotham-Medium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72322" y="1733274"/>
            <a:ext cx="6375400" cy="0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5" dist="20000" dir="354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38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395714"/>
            <a:ext cx="70770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Boost Your Online Visibility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Gain Professional Credibility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Drive Traffic to your Website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Increase Search Rankings</a:t>
            </a:r>
            <a:endParaRPr lang="en-US" sz="36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Build Your Platform</a:t>
            </a: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3500" y="729733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Why publishing is important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412644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132478"/>
            <a:ext cx="77888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Identify Publications to Pitch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Research Submission Guidelines</a:t>
            </a:r>
            <a:endParaRPr lang="en-US" sz="3600" dirty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Develop a Strong Query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Write the Article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Build Relationships with Editors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3500" y="729733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Steps to Getting Published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54752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1994270"/>
            <a:ext cx="70770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Recent Issues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About Us Page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Editorial Calendar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Media Kit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Articles</a:t>
            </a:r>
          </a:p>
          <a:p>
            <a:pPr marL="742950" lvl="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Author Bios</a:t>
            </a:r>
          </a:p>
          <a:p>
            <a:pPr marL="742950" indent="-742950">
              <a:buFontTx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Advertisements</a:t>
            </a:r>
          </a:p>
          <a:p>
            <a:pPr marL="742950" lvl="0" indent="-742950">
              <a:buAutoNum type="arabicPeriod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endParaRPr lang="en-US" sz="3600" dirty="0" smtClean="0">
              <a:solidFill>
                <a:schemeClr val="bg1"/>
              </a:solidFill>
            </a:endParaRPr>
          </a:p>
          <a:p>
            <a:pPr lvl="0"/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311" y="729733"/>
            <a:ext cx="73443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Research and identify publications</a:t>
            </a:r>
            <a:endParaRPr lang="en-US" sz="2800" u="sng" dirty="0"/>
          </a:p>
          <a:p>
            <a:pPr algn="ctr"/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8242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402" y="1439413"/>
            <a:ext cx="707707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42950" lvl="0" indent="-7429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Type of articles they accept</a:t>
            </a:r>
          </a:p>
          <a:p>
            <a:pPr marL="742950" lvl="0" indent="-7429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Process for submission</a:t>
            </a:r>
          </a:p>
          <a:p>
            <a:pPr marL="742950" lvl="0" indent="-7429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Style guidelines </a:t>
            </a:r>
          </a:p>
          <a:p>
            <a:pPr marL="742950" lvl="0" indent="-7429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Materials you must submit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Detailed </a:t>
            </a:r>
            <a:r>
              <a:rPr lang="en-US" sz="2800" dirty="0" smtClean="0">
                <a:solidFill>
                  <a:schemeClr val="bg1"/>
                </a:solidFill>
              </a:rPr>
              <a:t>bio</a:t>
            </a:r>
            <a:endParaRPr lang="en-US" sz="2800" dirty="0">
              <a:solidFill>
                <a:schemeClr val="bg1"/>
              </a:solidFill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Portfolio of </a:t>
            </a:r>
            <a:r>
              <a:rPr lang="en-US" sz="2800" dirty="0" smtClean="0">
                <a:solidFill>
                  <a:schemeClr val="bg1"/>
                </a:solidFill>
              </a:rPr>
              <a:t>published </a:t>
            </a: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rticles </a:t>
            </a:r>
            <a:endParaRPr lang="en-US" sz="2800" dirty="0">
              <a:solidFill>
                <a:schemeClr val="bg1"/>
              </a:solidFill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Query </a:t>
            </a:r>
            <a:r>
              <a:rPr lang="en-US" sz="2800" dirty="0" smtClean="0">
                <a:solidFill>
                  <a:schemeClr val="bg1"/>
                </a:solidFill>
              </a:rPr>
              <a:t>letter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endParaRPr lang="en-US" sz="2000" dirty="0" smtClean="0">
              <a:solidFill>
                <a:schemeClr val="bg1"/>
              </a:solidFill>
            </a:endParaRPr>
          </a:p>
          <a:p>
            <a:pPr lvl="0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7494" y="729733"/>
            <a:ext cx="68248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Research submission guidelines</a:t>
            </a:r>
            <a:endParaRPr lang="en-US" sz="2600" u="sng" dirty="0"/>
          </a:p>
        </p:txBody>
      </p:sp>
    </p:spTree>
    <p:extLst>
      <p:ext uri="{BB962C8B-B14F-4D97-AF65-F5344CB8AC3E}">
        <p14:creationId xmlns:p14="http://schemas.microsoft.com/office/powerpoint/2010/main" val="7867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065514"/>
            <a:ext cx="707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6341" y="729733"/>
            <a:ext cx="6467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Example: ABA Journal</a:t>
            </a:r>
          </a:p>
        </p:txBody>
      </p: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720436" y="1482436"/>
            <a:ext cx="7065819" cy="45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5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065514"/>
            <a:ext cx="707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6341" y="729733"/>
            <a:ext cx="6467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Example: ABA Journal</a:t>
            </a: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994600" y="1772805"/>
            <a:ext cx="6314641" cy="44334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1679" y="1328213"/>
            <a:ext cx="413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http://www.abajournal.com/submissions/</a:t>
            </a:r>
            <a:endParaRPr lang="en-US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</p:spTree>
    <p:extLst>
      <p:ext uri="{BB962C8B-B14F-4D97-AF65-F5344CB8AC3E}">
        <p14:creationId xmlns:p14="http://schemas.microsoft.com/office/powerpoint/2010/main" val="215364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311" y="2395714"/>
            <a:ext cx="7077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otham-Medium"/>
              <a:cs typeface="Gotham-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9900" y="913366"/>
            <a:ext cx="5600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cap="all" dirty="0" err="1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DEVElop</a:t>
            </a:r>
            <a:r>
              <a:rPr lang="en-US" sz="2800" u="sng" cap="all" dirty="0" smtClean="0">
                <a:solidFill>
                  <a:schemeClr val="bg1"/>
                </a:solidFill>
                <a:effectLst>
                  <a:outerShdw blurRad="50800" dist="38100" dir="3360000">
                    <a:srgbClr val="000000">
                      <a:alpha val="43000"/>
                    </a:srgbClr>
                  </a:outerShdw>
                </a:effectLst>
                <a:latin typeface="Gotham-Medium"/>
                <a:cs typeface="Gotham-Medium"/>
              </a:rPr>
              <a:t> a strong query LETTER 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1455313" y="2202287"/>
            <a:ext cx="6217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Stand out from the crowd</a:t>
            </a:r>
          </a:p>
          <a:p>
            <a:pPr marL="742950" lvl="0" indent="-7429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Targeted to the publication</a:t>
            </a:r>
          </a:p>
          <a:p>
            <a:pPr marL="742950" lvl="0" indent="-7429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2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19532</TotalTime>
  <Words>492</Words>
  <Application>Microsoft Office PowerPoint</Application>
  <PresentationFormat>On-screen Show (4:3)</PresentationFormat>
  <Paragraphs>183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How to Get published in major media outlets:  Tips for Lawyers and Legal Professionals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Firm Branding:  Maximize Your Competitive Edge</dc:title>
  <dc:creator>Alexandra Kiss</dc:creator>
  <cp:lastModifiedBy>Allison Gagliardi</cp:lastModifiedBy>
  <cp:revision>344</cp:revision>
  <cp:lastPrinted>2015-10-30T13:37:52Z</cp:lastPrinted>
  <dcterms:created xsi:type="dcterms:W3CDTF">2012-08-30T13:56:55Z</dcterms:created>
  <dcterms:modified xsi:type="dcterms:W3CDTF">2015-11-05T20:55:27Z</dcterms:modified>
</cp:coreProperties>
</file>