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342" r:id="rId3"/>
    <p:sldId id="343" r:id="rId4"/>
    <p:sldId id="258" r:id="rId5"/>
    <p:sldId id="264" r:id="rId6"/>
    <p:sldId id="334" r:id="rId7"/>
    <p:sldId id="344" r:id="rId8"/>
    <p:sldId id="335" r:id="rId9"/>
    <p:sldId id="345" r:id="rId10"/>
    <p:sldId id="328" r:id="rId11"/>
    <p:sldId id="336" r:id="rId12"/>
    <p:sldId id="346" r:id="rId13"/>
    <p:sldId id="303" r:id="rId14"/>
    <p:sldId id="323" r:id="rId15"/>
    <p:sldId id="347" r:id="rId16"/>
    <p:sldId id="330" r:id="rId17"/>
    <p:sldId id="341" r:id="rId18"/>
    <p:sldId id="348" r:id="rId19"/>
    <p:sldId id="339" r:id="rId20"/>
    <p:sldId id="261" r:id="rId21"/>
    <p:sldId id="312" r:id="rId22"/>
    <p:sldId id="320" r:id="rId23"/>
    <p:sldId id="337" r:id="rId24"/>
    <p:sldId id="338" r:id="rId25"/>
    <p:sldId id="340" r:id="rId26"/>
    <p:sldId id="349" r:id="rId27"/>
    <p:sldId id="350" r:id="rId28"/>
    <p:sldId id="351" r:id="rId29"/>
    <p:sldId id="352" r:id="rId30"/>
    <p:sldId id="353" r:id="rId31"/>
    <p:sldId id="354" r:id="rId32"/>
    <p:sldId id="355" r:id="rId33"/>
    <p:sldId id="356" r:id="rId34"/>
    <p:sldId id="357" r:id="rId35"/>
    <p:sldId id="322" r:id="rId36"/>
    <p:sldId id="326" r:id="rId37"/>
    <p:sldId id="331"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ian Ivey" initials=""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E7FF"/>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2" autoAdjust="0"/>
    <p:restoredTop sz="75875" autoAdjust="0"/>
  </p:normalViewPr>
  <p:slideViewPr>
    <p:cSldViewPr snapToGrid="0" snapToObjects="1">
      <p:cViewPr varScale="1">
        <p:scale>
          <a:sx n="60" d="100"/>
          <a:sy n="60" d="100"/>
        </p:scale>
        <p:origin x="-1267" y="-67"/>
      </p:cViewPr>
      <p:guideLst>
        <p:guide orient="horz" pos="2160"/>
        <p:guide pos="2880"/>
      </p:guideLst>
    </p:cSldViewPr>
  </p:slideViewPr>
  <p:outlineViewPr>
    <p:cViewPr>
      <p:scale>
        <a:sx n="33" d="100"/>
        <a:sy n="33" d="100"/>
      </p:scale>
      <p:origin x="0" y="773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8A147067-69DE-4431-87B5-C84398DF0B59}" type="datetimeFigureOut">
              <a:rPr lang="en-US" smtClean="0"/>
              <a:pPr/>
              <a:t>9/5/2014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B04B47ED-5C84-4883-ADD0-D3A4760EA7C5}" type="slidenum">
              <a:rPr lang="en-US" smtClean="0"/>
              <a:pPr/>
              <a:t>‹#›</a:t>
            </a:fld>
            <a:endParaRPr lang="en-US" dirty="0"/>
          </a:p>
        </p:txBody>
      </p:sp>
    </p:spTree>
    <p:extLst>
      <p:ext uri="{BB962C8B-B14F-4D97-AF65-F5344CB8AC3E}">
        <p14:creationId xmlns:p14="http://schemas.microsoft.com/office/powerpoint/2010/main" val="3915365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Reinforce the importance of active</a:t>
            </a:r>
            <a:r>
              <a:rPr lang="en-US" baseline="0" dirty="0" smtClean="0"/>
              <a:t> social media accounts by explaining how they are critical to SEO</a:t>
            </a:r>
          </a:p>
        </p:txBody>
      </p:sp>
      <p:sp>
        <p:nvSpPr>
          <p:cNvPr id="4" name="Slide Number Placeholder 3"/>
          <p:cNvSpPr>
            <a:spLocks noGrp="1"/>
          </p:cNvSpPr>
          <p:nvPr>
            <p:ph type="sldNum" sz="quarter" idx="10"/>
          </p:nvPr>
        </p:nvSpPr>
        <p:spPr/>
        <p:txBody>
          <a:bodyPr/>
          <a:lstStyle/>
          <a:p>
            <a:fld id="{B04B47ED-5C84-4883-ADD0-D3A4760EA7C5}" type="slidenum">
              <a:rPr lang="en-US" smtClean="0"/>
              <a:t>1</a:t>
            </a:fld>
            <a:endParaRPr lang="en-US"/>
          </a:p>
        </p:txBody>
      </p:sp>
    </p:spTree>
    <p:extLst>
      <p:ext uri="{BB962C8B-B14F-4D97-AF65-F5344CB8AC3E}">
        <p14:creationId xmlns:p14="http://schemas.microsoft.com/office/powerpoint/2010/main" val="1635501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[briefly explain</a:t>
            </a:r>
            <a:r>
              <a:rPr lang="en-US" baseline="0" dirty="0" smtClean="0"/>
              <a:t> blogging best practices]</a:t>
            </a:r>
            <a:endParaRPr lang="en-US" dirty="0"/>
          </a:p>
        </p:txBody>
      </p:sp>
      <p:sp>
        <p:nvSpPr>
          <p:cNvPr id="4" name="Slide Number Placeholder 3"/>
          <p:cNvSpPr>
            <a:spLocks noGrp="1"/>
          </p:cNvSpPr>
          <p:nvPr>
            <p:ph type="sldNum" sz="quarter" idx="10"/>
          </p:nvPr>
        </p:nvSpPr>
        <p:spPr/>
        <p:txBody>
          <a:bodyPr/>
          <a:lstStyle/>
          <a:p>
            <a:fld id="{B04B47ED-5C84-4883-ADD0-D3A4760EA7C5}" type="slidenum">
              <a:rPr lang="en-US" smtClean="0"/>
              <a:t>10</a:t>
            </a:fld>
            <a:endParaRPr lang="en-US"/>
          </a:p>
        </p:txBody>
      </p:sp>
    </p:spTree>
    <p:extLst>
      <p:ext uri="{BB962C8B-B14F-4D97-AF65-F5344CB8AC3E}">
        <p14:creationId xmlns:p14="http://schemas.microsoft.com/office/powerpoint/2010/main" val="2058825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[briefly explain</a:t>
            </a:r>
            <a:r>
              <a:rPr lang="en-US" baseline="0" dirty="0" smtClean="0"/>
              <a:t> blogging best practices]</a:t>
            </a:r>
            <a:endParaRPr lang="en-US" dirty="0"/>
          </a:p>
        </p:txBody>
      </p:sp>
      <p:sp>
        <p:nvSpPr>
          <p:cNvPr id="4" name="Slide Number Placeholder 3"/>
          <p:cNvSpPr>
            <a:spLocks noGrp="1"/>
          </p:cNvSpPr>
          <p:nvPr>
            <p:ph type="sldNum" sz="quarter" idx="10"/>
          </p:nvPr>
        </p:nvSpPr>
        <p:spPr/>
        <p:txBody>
          <a:bodyPr/>
          <a:lstStyle/>
          <a:p>
            <a:fld id="{B04B47ED-5C84-4883-ADD0-D3A4760EA7C5}" type="slidenum">
              <a:rPr lang="en-US" smtClean="0"/>
              <a:t>11</a:t>
            </a:fld>
            <a:endParaRPr lang="en-US"/>
          </a:p>
        </p:txBody>
      </p:sp>
    </p:spTree>
    <p:extLst>
      <p:ext uri="{BB962C8B-B14F-4D97-AF65-F5344CB8AC3E}">
        <p14:creationId xmlns:p14="http://schemas.microsoft.com/office/powerpoint/2010/main" val="1167755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B47ED-5C84-4883-ADD0-D3A4760EA7C5}" type="slidenum">
              <a:rPr lang="en-US" smtClean="0"/>
              <a:t>12</a:t>
            </a:fld>
            <a:endParaRPr lang="en-US"/>
          </a:p>
        </p:txBody>
      </p:sp>
    </p:spTree>
    <p:extLst>
      <p:ext uri="{BB962C8B-B14F-4D97-AF65-F5344CB8AC3E}">
        <p14:creationId xmlns:p14="http://schemas.microsoft.com/office/powerpoint/2010/main" val="2617055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a:t>
            </a:r>
            <a:r>
              <a:rPr lang="en-US" baseline="0" dirty="0" smtClean="0"/>
              <a:t> proof]</a:t>
            </a:r>
          </a:p>
          <a:p>
            <a:endParaRPr lang="en-US" baseline="0" dirty="0" smtClean="0"/>
          </a:p>
          <a:p>
            <a:r>
              <a:rPr lang="en-US" baseline="0" dirty="0" smtClean="0"/>
              <a:t>&amp; when done correctly, your audience turns to you as a resource over your competitor.</a:t>
            </a:r>
            <a:endParaRPr lang="en-US" dirty="0"/>
          </a:p>
        </p:txBody>
      </p:sp>
      <p:sp>
        <p:nvSpPr>
          <p:cNvPr id="4" name="Slide Number Placeholder 3"/>
          <p:cNvSpPr>
            <a:spLocks noGrp="1"/>
          </p:cNvSpPr>
          <p:nvPr>
            <p:ph type="sldNum" sz="quarter" idx="10"/>
          </p:nvPr>
        </p:nvSpPr>
        <p:spPr/>
        <p:txBody>
          <a:bodyPr/>
          <a:lstStyle/>
          <a:p>
            <a:fld id="{B04B47ED-5C84-4883-ADD0-D3A4760EA7C5}" type="slidenum">
              <a:rPr lang="en-US" smtClean="0"/>
              <a:t>13</a:t>
            </a:fld>
            <a:endParaRPr lang="en-US"/>
          </a:p>
        </p:txBody>
      </p:sp>
    </p:spTree>
    <p:extLst>
      <p:ext uri="{BB962C8B-B14F-4D97-AF65-F5344CB8AC3E}">
        <p14:creationId xmlns:p14="http://schemas.microsoft.com/office/powerpoint/2010/main" val="370071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a:t>
            </a:r>
            <a:r>
              <a:rPr lang="en-US" baseline="0" dirty="0" smtClean="0"/>
              <a:t> a literal example]</a:t>
            </a:r>
          </a:p>
          <a:p>
            <a:endParaRPr lang="en-US" baseline="0" dirty="0" smtClean="0"/>
          </a:p>
          <a:p>
            <a:r>
              <a:rPr lang="en-US" baseline="0" dirty="0" smtClean="0"/>
              <a:t>We like to say that your social media accounts are an elevator pitch to your potential clients. They (</a:t>
            </a:r>
            <a:r>
              <a:rPr lang="en-US" baseline="0" dirty="0" err="1" smtClean="0"/>
              <a:t>potiental</a:t>
            </a:r>
            <a:r>
              <a:rPr lang="en-US" baseline="0" dirty="0" smtClean="0"/>
              <a:t> clients) are already their (they are in the elevator / have a Facebook account), your job is reach out to them. </a:t>
            </a:r>
            <a:endParaRPr lang="en-US" dirty="0"/>
          </a:p>
        </p:txBody>
      </p:sp>
      <p:sp>
        <p:nvSpPr>
          <p:cNvPr id="4" name="Slide Number Placeholder 3"/>
          <p:cNvSpPr>
            <a:spLocks noGrp="1"/>
          </p:cNvSpPr>
          <p:nvPr>
            <p:ph type="sldNum" sz="quarter" idx="10"/>
          </p:nvPr>
        </p:nvSpPr>
        <p:spPr/>
        <p:txBody>
          <a:bodyPr/>
          <a:lstStyle/>
          <a:p>
            <a:fld id="{B04B47ED-5C84-4883-ADD0-D3A4760EA7C5}" type="slidenum">
              <a:rPr lang="en-US" smtClean="0"/>
              <a:t>14</a:t>
            </a:fld>
            <a:endParaRPr lang="en-US"/>
          </a:p>
        </p:txBody>
      </p:sp>
    </p:spTree>
    <p:extLst>
      <p:ext uri="{BB962C8B-B14F-4D97-AF65-F5344CB8AC3E}">
        <p14:creationId xmlns:p14="http://schemas.microsoft.com/office/powerpoint/2010/main" val="602280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B47ED-5C84-4883-ADD0-D3A4760EA7C5}" type="slidenum">
              <a:rPr lang="en-US" smtClean="0"/>
              <a:t>15</a:t>
            </a:fld>
            <a:endParaRPr lang="en-US"/>
          </a:p>
        </p:txBody>
      </p:sp>
    </p:spTree>
    <p:extLst>
      <p:ext uri="{BB962C8B-B14F-4D97-AF65-F5344CB8AC3E}">
        <p14:creationId xmlns:p14="http://schemas.microsoft.com/office/powerpoint/2010/main" val="1073750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local listings and the</a:t>
            </a:r>
            <a:r>
              <a:rPr lang="en-US" baseline="0" dirty="0" smtClean="0"/>
              <a:t> importance of telling Google where you live]</a:t>
            </a:r>
            <a:endParaRPr lang="en-US" dirty="0"/>
          </a:p>
        </p:txBody>
      </p:sp>
      <p:sp>
        <p:nvSpPr>
          <p:cNvPr id="4" name="Slide Number Placeholder 3"/>
          <p:cNvSpPr>
            <a:spLocks noGrp="1"/>
          </p:cNvSpPr>
          <p:nvPr>
            <p:ph type="sldNum" sz="quarter" idx="10"/>
          </p:nvPr>
        </p:nvSpPr>
        <p:spPr/>
        <p:txBody>
          <a:bodyPr/>
          <a:lstStyle/>
          <a:p>
            <a:fld id="{B04B47ED-5C84-4883-ADD0-D3A4760EA7C5}" type="slidenum">
              <a:rPr lang="en-US" smtClean="0"/>
              <a:t>16</a:t>
            </a:fld>
            <a:endParaRPr lang="en-US"/>
          </a:p>
        </p:txBody>
      </p:sp>
    </p:spTree>
    <p:extLst>
      <p:ext uri="{BB962C8B-B14F-4D97-AF65-F5344CB8AC3E}">
        <p14:creationId xmlns:p14="http://schemas.microsoft.com/office/powerpoint/2010/main" val="2058825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local listings and the</a:t>
            </a:r>
            <a:r>
              <a:rPr lang="en-US" baseline="0" dirty="0" smtClean="0"/>
              <a:t> importance of telling Google where you live]</a:t>
            </a:r>
            <a:endParaRPr lang="en-US" dirty="0"/>
          </a:p>
        </p:txBody>
      </p:sp>
      <p:sp>
        <p:nvSpPr>
          <p:cNvPr id="4" name="Slide Number Placeholder 3"/>
          <p:cNvSpPr>
            <a:spLocks noGrp="1"/>
          </p:cNvSpPr>
          <p:nvPr>
            <p:ph type="sldNum" sz="quarter" idx="10"/>
          </p:nvPr>
        </p:nvSpPr>
        <p:spPr/>
        <p:txBody>
          <a:bodyPr/>
          <a:lstStyle/>
          <a:p>
            <a:fld id="{B04B47ED-5C84-4883-ADD0-D3A4760EA7C5}" type="slidenum">
              <a:rPr lang="en-US" smtClean="0"/>
              <a:t>17</a:t>
            </a:fld>
            <a:endParaRPr lang="en-US"/>
          </a:p>
        </p:txBody>
      </p:sp>
    </p:spTree>
    <p:extLst>
      <p:ext uri="{BB962C8B-B14F-4D97-AF65-F5344CB8AC3E}">
        <p14:creationId xmlns:p14="http://schemas.microsoft.com/office/powerpoint/2010/main" val="878402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B47ED-5C84-4883-ADD0-D3A4760EA7C5}" type="slidenum">
              <a:rPr lang="en-US" smtClean="0"/>
              <a:t>18</a:t>
            </a:fld>
            <a:endParaRPr lang="en-US"/>
          </a:p>
        </p:txBody>
      </p:sp>
    </p:spTree>
    <p:extLst>
      <p:ext uri="{BB962C8B-B14F-4D97-AF65-F5344CB8AC3E}">
        <p14:creationId xmlns:p14="http://schemas.microsoft.com/office/powerpoint/2010/main" val="1787940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local listings and the</a:t>
            </a:r>
            <a:r>
              <a:rPr lang="en-US" baseline="0" dirty="0" smtClean="0"/>
              <a:t> importance of telling Google where you live]</a:t>
            </a:r>
            <a:endParaRPr lang="en-US" dirty="0"/>
          </a:p>
        </p:txBody>
      </p:sp>
      <p:sp>
        <p:nvSpPr>
          <p:cNvPr id="4" name="Slide Number Placeholder 3"/>
          <p:cNvSpPr>
            <a:spLocks noGrp="1"/>
          </p:cNvSpPr>
          <p:nvPr>
            <p:ph type="sldNum" sz="quarter" idx="10"/>
          </p:nvPr>
        </p:nvSpPr>
        <p:spPr/>
        <p:txBody>
          <a:bodyPr/>
          <a:lstStyle/>
          <a:p>
            <a:fld id="{B04B47ED-5C84-4883-ADD0-D3A4760EA7C5}" type="slidenum">
              <a:rPr lang="en-US" smtClean="0"/>
              <a:t>19</a:t>
            </a:fld>
            <a:endParaRPr lang="en-US"/>
          </a:p>
        </p:txBody>
      </p:sp>
    </p:spTree>
    <p:extLst>
      <p:ext uri="{BB962C8B-B14F-4D97-AF65-F5344CB8AC3E}">
        <p14:creationId xmlns:p14="http://schemas.microsoft.com/office/powerpoint/2010/main" val="4274035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B04B47ED-5C84-4883-ADD0-D3A4760EA7C5}" type="slidenum">
              <a:rPr lang="en-US" smtClean="0"/>
              <a:t>2</a:t>
            </a:fld>
            <a:endParaRPr lang="en-US"/>
          </a:p>
        </p:txBody>
      </p:sp>
    </p:spTree>
    <p:extLst>
      <p:ext uri="{BB962C8B-B14F-4D97-AF65-F5344CB8AC3E}">
        <p14:creationId xmlns:p14="http://schemas.microsoft.com/office/powerpoint/2010/main" val="2435710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why you should care about social media / establishing yourself as an authority] </a:t>
            </a:r>
          </a:p>
          <a:p>
            <a:endParaRPr lang="en-US" dirty="0" smtClean="0"/>
          </a:p>
          <a:p>
            <a:r>
              <a:rPr lang="en-US" dirty="0" smtClean="0"/>
              <a:t>You need to care about social media. Think</a:t>
            </a:r>
            <a:r>
              <a:rPr lang="en-US" baseline="0" dirty="0" smtClean="0"/>
              <a:t> of it as a leg to a chair - without a </a:t>
            </a:r>
            <a:r>
              <a:rPr lang="en-US" baseline="0" dirty="0" smtClean="0"/>
              <a:t>leg </a:t>
            </a:r>
            <a:r>
              <a:rPr lang="en-US" baseline="0" dirty="0" smtClean="0"/>
              <a:t>you fall down. </a:t>
            </a:r>
          </a:p>
          <a:p>
            <a:endParaRPr lang="en-US" baseline="0" dirty="0" smtClean="0"/>
          </a:p>
          <a:p>
            <a:r>
              <a:rPr lang="en-US" baseline="0" dirty="0" smtClean="0"/>
              <a:t>It’s a no brainer that businesses need to have accounts on the major networks to build credibility, establish your brand and connect with your audience/customers on a more casual level, but the reap the benefits of those things you have to put the work in to build an audience and online reputation by contributing regular, meaningful content in the formats that your audience expects it.</a:t>
            </a:r>
            <a:endParaRPr lang="en-US" dirty="0"/>
          </a:p>
        </p:txBody>
      </p:sp>
      <p:sp>
        <p:nvSpPr>
          <p:cNvPr id="4" name="Slide Number Placeholder 3"/>
          <p:cNvSpPr>
            <a:spLocks noGrp="1"/>
          </p:cNvSpPr>
          <p:nvPr>
            <p:ph type="sldNum" sz="quarter" idx="10"/>
          </p:nvPr>
        </p:nvSpPr>
        <p:spPr/>
        <p:txBody>
          <a:bodyPr/>
          <a:lstStyle/>
          <a:p>
            <a:fld id="{B04B47ED-5C84-4883-ADD0-D3A4760EA7C5}" type="slidenum">
              <a:rPr lang="en-US" smtClean="0"/>
              <a:t>20</a:t>
            </a:fld>
            <a:endParaRPr lang="en-US"/>
          </a:p>
        </p:txBody>
      </p:sp>
    </p:spTree>
    <p:extLst>
      <p:ext uri="{BB962C8B-B14F-4D97-AF65-F5344CB8AC3E}">
        <p14:creationId xmlns:p14="http://schemas.microsoft.com/office/powerpoint/2010/main" val="35483136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[client examples]</a:t>
            </a:r>
            <a:endParaRPr lang="en-US" dirty="0"/>
          </a:p>
        </p:txBody>
      </p:sp>
      <p:sp>
        <p:nvSpPr>
          <p:cNvPr id="4" name="Slide Number Placeholder 3"/>
          <p:cNvSpPr>
            <a:spLocks noGrp="1"/>
          </p:cNvSpPr>
          <p:nvPr>
            <p:ph type="sldNum" sz="quarter" idx="10"/>
          </p:nvPr>
        </p:nvSpPr>
        <p:spPr/>
        <p:txBody>
          <a:bodyPr/>
          <a:lstStyle/>
          <a:p>
            <a:fld id="{B04B47ED-5C84-4883-ADD0-D3A4760EA7C5}" type="slidenum">
              <a:rPr lang="en-US" smtClean="0"/>
              <a:t>21</a:t>
            </a:fld>
            <a:endParaRPr lang="en-US"/>
          </a:p>
        </p:txBody>
      </p:sp>
    </p:spTree>
    <p:extLst>
      <p:ext uri="{BB962C8B-B14F-4D97-AF65-F5344CB8AC3E}">
        <p14:creationId xmlns:p14="http://schemas.microsoft.com/office/powerpoint/2010/main" val="1258147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local listings and the</a:t>
            </a:r>
            <a:r>
              <a:rPr lang="en-US" baseline="0" dirty="0" smtClean="0"/>
              <a:t> importance of telling Google where you live]</a:t>
            </a:r>
            <a:endParaRPr lang="en-US" dirty="0"/>
          </a:p>
        </p:txBody>
      </p:sp>
      <p:sp>
        <p:nvSpPr>
          <p:cNvPr id="4" name="Slide Number Placeholder 3"/>
          <p:cNvSpPr>
            <a:spLocks noGrp="1"/>
          </p:cNvSpPr>
          <p:nvPr>
            <p:ph type="sldNum" sz="quarter" idx="10"/>
          </p:nvPr>
        </p:nvSpPr>
        <p:spPr/>
        <p:txBody>
          <a:bodyPr/>
          <a:lstStyle/>
          <a:p>
            <a:fld id="{B04B47ED-5C84-4883-ADD0-D3A4760EA7C5}" type="slidenum">
              <a:rPr lang="en-US" smtClean="0"/>
              <a:t>25</a:t>
            </a:fld>
            <a:endParaRPr lang="en-US"/>
          </a:p>
        </p:txBody>
      </p:sp>
    </p:spTree>
    <p:extLst>
      <p:ext uri="{BB962C8B-B14F-4D97-AF65-F5344CB8AC3E}">
        <p14:creationId xmlns:p14="http://schemas.microsoft.com/office/powerpoint/2010/main" val="3211043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local listings and the</a:t>
            </a:r>
            <a:r>
              <a:rPr lang="en-US" baseline="0" dirty="0" smtClean="0"/>
              <a:t> importance of telling Google where you live]</a:t>
            </a:r>
            <a:endParaRPr lang="en-US" dirty="0"/>
          </a:p>
        </p:txBody>
      </p:sp>
      <p:sp>
        <p:nvSpPr>
          <p:cNvPr id="4" name="Slide Number Placeholder 3"/>
          <p:cNvSpPr>
            <a:spLocks noGrp="1"/>
          </p:cNvSpPr>
          <p:nvPr>
            <p:ph type="sldNum" sz="quarter" idx="10"/>
          </p:nvPr>
        </p:nvSpPr>
        <p:spPr/>
        <p:txBody>
          <a:bodyPr/>
          <a:lstStyle/>
          <a:p>
            <a:fld id="{B04B47ED-5C84-4883-ADD0-D3A4760EA7C5}" type="slidenum">
              <a:rPr lang="en-US" smtClean="0"/>
              <a:t>26</a:t>
            </a:fld>
            <a:endParaRPr lang="en-US"/>
          </a:p>
        </p:txBody>
      </p:sp>
    </p:spTree>
    <p:extLst>
      <p:ext uri="{BB962C8B-B14F-4D97-AF65-F5344CB8AC3E}">
        <p14:creationId xmlns:p14="http://schemas.microsoft.com/office/powerpoint/2010/main" val="23290722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local listings and the</a:t>
            </a:r>
            <a:r>
              <a:rPr lang="en-US" baseline="0" dirty="0" smtClean="0"/>
              <a:t> importance of telling Google where you live]</a:t>
            </a:r>
            <a:endParaRPr lang="en-US" dirty="0"/>
          </a:p>
        </p:txBody>
      </p:sp>
      <p:sp>
        <p:nvSpPr>
          <p:cNvPr id="4" name="Slide Number Placeholder 3"/>
          <p:cNvSpPr>
            <a:spLocks noGrp="1"/>
          </p:cNvSpPr>
          <p:nvPr>
            <p:ph type="sldNum" sz="quarter" idx="10"/>
          </p:nvPr>
        </p:nvSpPr>
        <p:spPr/>
        <p:txBody>
          <a:bodyPr/>
          <a:lstStyle/>
          <a:p>
            <a:fld id="{B04B47ED-5C84-4883-ADD0-D3A4760EA7C5}" type="slidenum">
              <a:rPr lang="en-US" smtClean="0"/>
              <a:t>27</a:t>
            </a:fld>
            <a:endParaRPr lang="en-US"/>
          </a:p>
        </p:txBody>
      </p:sp>
    </p:spTree>
    <p:extLst>
      <p:ext uri="{BB962C8B-B14F-4D97-AF65-F5344CB8AC3E}">
        <p14:creationId xmlns:p14="http://schemas.microsoft.com/office/powerpoint/2010/main" val="10779517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local listings and the</a:t>
            </a:r>
            <a:r>
              <a:rPr lang="en-US" baseline="0" dirty="0" smtClean="0"/>
              <a:t> importance of telling Google where you live]</a:t>
            </a:r>
            <a:endParaRPr lang="en-US" dirty="0"/>
          </a:p>
        </p:txBody>
      </p:sp>
      <p:sp>
        <p:nvSpPr>
          <p:cNvPr id="4" name="Slide Number Placeholder 3"/>
          <p:cNvSpPr>
            <a:spLocks noGrp="1"/>
          </p:cNvSpPr>
          <p:nvPr>
            <p:ph type="sldNum" sz="quarter" idx="10"/>
          </p:nvPr>
        </p:nvSpPr>
        <p:spPr/>
        <p:txBody>
          <a:bodyPr/>
          <a:lstStyle/>
          <a:p>
            <a:fld id="{B04B47ED-5C84-4883-ADD0-D3A4760EA7C5}" type="slidenum">
              <a:rPr lang="en-US" smtClean="0"/>
              <a:t>28</a:t>
            </a:fld>
            <a:endParaRPr lang="en-US"/>
          </a:p>
        </p:txBody>
      </p:sp>
    </p:spTree>
    <p:extLst>
      <p:ext uri="{BB962C8B-B14F-4D97-AF65-F5344CB8AC3E}">
        <p14:creationId xmlns:p14="http://schemas.microsoft.com/office/powerpoint/2010/main" val="445136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local listings and the</a:t>
            </a:r>
            <a:r>
              <a:rPr lang="en-US" baseline="0" dirty="0" smtClean="0"/>
              <a:t> importance of telling Google where you live]</a:t>
            </a:r>
            <a:endParaRPr lang="en-US" dirty="0"/>
          </a:p>
        </p:txBody>
      </p:sp>
      <p:sp>
        <p:nvSpPr>
          <p:cNvPr id="4" name="Slide Number Placeholder 3"/>
          <p:cNvSpPr>
            <a:spLocks noGrp="1"/>
          </p:cNvSpPr>
          <p:nvPr>
            <p:ph type="sldNum" sz="quarter" idx="10"/>
          </p:nvPr>
        </p:nvSpPr>
        <p:spPr/>
        <p:txBody>
          <a:bodyPr/>
          <a:lstStyle/>
          <a:p>
            <a:fld id="{B04B47ED-5C84-4883-ADD0-D3A4760EA7C5}" type="slidenum">
              <a:rPr lang="en-US" smtClean="0"/>
              <a:t>29</a:t>
            </a:fld>
            <a:endParaRPr lang="en-US"/>
          </a:p>
        </p:txBody>
      </p:sp>
    </p:spTree>
    <p:extLst>
      <p:ext uri="{BB962C8B-B14F-4D97-AF65-F5344CB8AC3E}">
        <p14:creationId xmlns:p14="http://schemas.microsoft.com/office/powerpoint/2010/main" val="24456640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local listings and the</a:t>
            </a:r>
            <a:r>
              <a:rPr lang="en-US" baseline="0" dirty="0" smtClean="0"/>
              <a:t> importance of telling Google where you live]</a:t>
            </a:r>
            <a:endParaRPr lang="en-US" dirty="0"/>
          </a:p>
        </p:txBody>
      </p:sp>
      <p:sp>
        <p:nvSpPr>
          <p:cNvPr id="4" name="Slide Number Placeholder 3"/>
          <p:cNvSpPr>
            <a:spLocks noGrp="1"/>
          </p:cNvSpPr>
          <p:nvPr>
            <p:ph type="sldNum" sz="quarter" idx="10"/>
          </p:nvPr>
        </p:nvSpPr>
        <p:spPr/>
        <p:txBody>
          <a:bodyPr/>
          <a:lstStyle/>
          <a:p>
            <a:fld id="{B04B47ED-5C84-4883-ADD0-D3A4760EA7C5}" type="slidenum">
              <a:rPr lang="en-US" smtClean="0"/>
              <a:t>30</a:t>
            </a:fld>
            <a:endParaRPr lang="en-US"/>
          </a:p>
        </p:txBody>
      </p:sp>
    </p:spTree>
    <p:extLst>
      <p:ext uri="{BB962C8B-B14F-4D97-AF65-F5344CB8AC3E}">
        <p14:creationId xmlns:p14="http://schemas.microsoft.com/office/powerpoint/2010/main" val="2044430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local listings and the</a:t>
            </a:r>
            <a:r>
              <a:rPr lang="en-US" baseline="0" dirty="0" smtClean="0"/>
              <a:t> importance of telling Google where you live]</a:t>
            </a:r>
            <a:endParaRPr lang="en-US" dirty="0"/>
          </a:p>
        </p:txBody>
      </p:sp>
      <p:sp>
        <p:nvSpPr>
          <p:cNvPr id="4" name="Slide Number Placeholder 3"/>
          <p:cNvSpPr>
            <a:spLocks noGrp="1"/>
          </p:cNvSpPr>
          <p:nvPr>
            <p:ph type="sldNum" sz="quarter" idx="10"/>
          </p:nvPr>
        </p:nvSpPr>
        <p:spPr/>
        <p:txBody>
          <a:bodyPr/>
          <a:lstStyle/>
          <a:p>
            <a:fld id="{B04B47ED-5C84-4883-ADD0-D3A4760EA7C5}" type="slidenum">
              <a:rPr lang="en-US" smtClean="0"/>
              <a:t>31</a:t>
            </a:fld>
            <a:endParaRPr lang="en-US"/>
          </a:p>
        </p:txBody>
      </p:sp>
    </p:spTree>
    <p:extLst>
      <p:ext uri="{BB962C8B-B14F-4D97-AF65-F5344CB8AC3E}">
        <p14:creationId xmlns:p14="http://schemas.microsoft.com/office/powerpoint/2010/main" val="17849399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local listings and the</a:t>
            </a:r>
            <a:r>
              <a:rPr lang="en-US" baseline="0" dirty="0" smtClean="0"/>
              <a:t> importance of telling Google where you live]</a:t>
            </a:r>
            <a:endParaRPr lang="en-US" dirty="0"/>
          </a:p>
        </p:txBody>
      </p:sp>
      <p:sp>
        <p:nvSpPr>
          <p:cNvPr id="4" name="Slide Number Placeholder 3"/>
          <p:cNvSpPr>
            <a:spLocks noGrp="1"/>
          </p:cNvSpPr>
          <p:nvPr>
            <p:ph type="sldNum" sz="quarter" idx="10"/>
          </p:nvPr>
        </p:nvSpPr>
        <p:spPr/>
        <p:txBody>
          <a:bodyPr/>
          <a:lstStyle/>
          <a:p>
            <a:fld id="{B04B47ED-5C84-4883-ADD0-D3A4760EA7C5}" type="slidenum">
              <a:rPr lang="en-US" smtClean="0"/>
              <a:t>32</a:t>
            </a:fld>
            <a:endParaRPr lang="en-US"/>
          </a:p>
        </p:txBody>
      </p:sp>
    </p:spTree>
    <p:extLst>
      <p:ext uri="{BB962C8B-B14F-4D97-AF65-F5344CB8AC3E}">
        <p14:creationId xmlns:p14="http://schemas.microsoft.com/office/powerpoint/2010/main" val="370808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B04B47ED-5C84-4883-ADD0-D3A4760EA7C5}" type="slidenum">
              <a:rPr lang="en-US" smtClean="0"/>
              <a:t>3</a:t>
            </a:fld>
            <a:endParaRPr lang="en-US"/>
          </a:p>
        </p:txBody>
      </p:sp>
    </p:spTree>
    <p:extLst>
      <p:ext uri="{BB962C8B-B14F-4D97-AF65-F5344CB8AC3E}">
        <p14:creationId xmlns:p14="http://schemas.microsoft.com/office/powerpoint/2010/main" val="33072005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local listings and the</a:t>
            </a:r>
            <a:r>
              <a:rPr lang="en-US" baseline="0" dirty="0" smtClean="0"/>
              <a:t> importance of telling Google where you live]</a:t>
            </a:r>
            <a:endParaRPr lang="en-US" dirty="0"/>
          </a:p>
        </p:txBody>
      </p:sp>
      <p:sp>
        <p:nvSpPr>
          <p:cNvPr id="4" name="Slide Number Placeholder 3"/>
          <p:cNvSpPr>
            <a:spLocks noGrp="1"/>
          </p:cNvSpPr>
          <p:nvPr>
            <p:ph type="sldNum" sz="quarter" idx="10"/>
          </p:nvPr>
        </p:nvSpPr>
        <p:spPr/>
        <p:txBody>
          <a:bodyPr/>
          <a:lstStyle/>
          <a:p>
            <a:fld id="{B04B47ED-5C84-4883-ADD0-D3A4760EA7C5}" type="slidenum">
              <a:rPr lang="en-US" smtClean="0"/>
              <a:t>33</a:t>
            </a:fld>
            <a:endParaRPr lang="en-US"/>
          </a:p>
        </p:txBody>
      </p:sp>
    </p:spTree>
    <p:extLst>
      <p:ext uri="{BB962C8B-B14F-4D97-AF65-F5344CB8AC3E}">
        <p14:creationId xmlns:p14="http://schemas.microsoft.com/office/powerpoint/2010/main" val="28907479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local listings and the</a:t>
            </a:r>
            <a:r>
              <a:rPr lang="en-US" baseline="0" dirty="0" smtClean="0"/>
              <a:t> importance of telling Google where you live]</a:t>
            </a:r>
            <a:endParaRPr lang="en-US" dirty="0"/>
          </a:p>
        </p:txBody>
      </p:sp>
      <p:sp>
        <p:nvSpPr>
          <p:cNvPr id="4" name="Slide Number Placeholder 3"/>
          <p:cNvSpPr>
            <a:spLocks noGrp="1"/>
          </p:cNvSpPr>
          <p:nvPr>
            <p:ph type="sldNum" sz="quarter" idx="10"/>
          </p:nvPr>
        </p:nvSpPr>
        <p:spPr/>
        <p:txBody>
          <a:bodyPr/>
          <a:lstStyle/>
          <a:p>
            <a:fld id="{B04B47ED-5C84-4883-ADD0-D3A4760EA7C5}" type="slidenum">
              <a:rPr lang="en-US" smtClean="0"/>
              <a:t>34</a:t>
            </a:fld>
            <a:endParaRPr lang="en-US"/>
          </a:p>
        </p:txBody>
      </p:sp>
    </p:spTree>
    <p:extLst>
      <p:ext uri="{BB962C8B-B14F-4D97-AF65-F5344CB8AC3E}">
        <p14:creationId xmlns:p14="http://schemas.microsoft.com/office/powerpoint/2010/main" val="28814535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criteria</a:t>
            </a:r>
            <a:r>
              <a:rPr lang="en-US" baseline="0" dirty="0" smtClean="0"/>
              <a:t> for a self evaluation]</a:t>
            </a:r>
          </a:p>
          <a:p>
            <a:endParaRPr lang="en-US" baseline="0" dirty="0" smtClean="0"/>
          </a:p>
          <a:p>
            <a:r>
              <a:rPr lang="en-US" baseline="0" dirty="0" smtClean="0"/>
              <a:t>Don’t worry – we did this for you. </a:t>
            </a:r>
            <a:endParaRPr lang="en-US" dirty="0"/>
          </a:p>
        </p:txBody>
      </p:sp>
      <p:sp>
        <p:nvSpPr>
          <p:cNvPr id="4" name="Slide Number Placeholder 3"/>
          <p:cNvSpPr>
            <a:spLocks noGrp="1"/>
          </p:cNvSpPr>
          <p:nvPr>
            <p:ph type="sldNum" sz="quarter" idx="10"/>
          </p:nvPr>
        </p:nvSpPr>
        <p:spPr/>
        <p:txBody>
          <a:bodyPr/>
          <a:lstStyle/>
          <a:p>
            <a:fld id="{B04B47ED-5C84-4883-ADD0-D3A4760EA7C5}" type="slidenum">
              <a:rPr lang="en-US" smtClean="0"/>
              <a:t>35</a:t>
            </a:fld>
            <a:endParaRPr lang="en-US"/>
          </a:p>
        </p:txBody>
      </p:sp>
    </p:spTree>
    <p:extLst>
      <p:ext uri="{BB962C8B-B14F-4D97-AF65-F5344CB8AC3E}">
        <p14:creationId xmlns:p14="http://schemas.microsoft.com/office/powerpoint/2010/main" val="2265921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[resources</a:t>
            </a:r>
            <a:r>
              <a:rPr lang="en-US" baseline="0" dirty="0" smtClean="0"/>
              <a:t> for more </a:t>
            </a:r>
            <a:r>
              <a:rPr lang="en-US" baseline="0" dirty="0" err="1" smtClean="0"/>
              <a:t>informtation</a:t>
            </a:r>
            <a:r>
              <a:rPr lang="en-US" baseline="0" dirty="0" smtClean="0"/>
              <a:t>]</a:t>
            </a:r>
          </a:p>
        </p:txBody>
      </p:sp>
      <p:sp>
        <p:nvSpPr>
          <p:cNvPr id="4" name="Slide Number Placeholder 3"/>
          <p:cNvSpPr>
            <a:spLocks noGrp="1"/>
          </p:cNvSpPr>
          <p:nvPr>
            <p:ph type="sldNum" sz="quarter" idx="10"/>
          </p:nvPr>
        </p:nvSpPr>
        <p:spPr/>
        <p:txBody>
          <a:bodyPr/>
          <a:lstStyle/>
          <a:p>
            <a:fld id="{B04B47ED-5C84-4883-ADD0-D3A4760EA7C5}" type="slidenum">
              <a:rPr lang="en-US" smtClean="0"/>
              <a:t>36</a:t>
            </a:fld>
            <a:endParaRPr lang="en-US"/>
          </a:p>
        </p:txBody>
      </p:sp>
    </p:spTree>
    <p:extLst>
      <p:ext uri="{BB962C8B-B14F-4D97-AF65-F5344CB8AC3E}">
        <p14:creationId xmlns:p14="http://schemas.microsoft.com/office/powerpoint/2010/main" val="16273594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 of presentation]</a:t>
            </a:r>
            <a:endParaRPr lang="en-US" dirty="0"/>
          </a:p>
        </p:txBody>
      </p:sp>
      <p:sp>
        <p:nvSpPr>
          <p:cNvPr id="4" name="Slide Number Placeholder 3"/>
          <p:cNvSpPr>
            <a:spLocks noGrp="1"/>
          </p:cNvSpPr>
          <p:nvPr>
            <p:ph type="sldNum" sz="quarter" idx="10"/>
          </p:nvPr>
        </p:nvSpPr>
        <p:spPr/>
        <p:txBody>
          <a:bodyPr/>
          <a:lstStyle/>
          <a:p>
            <a:fld id="{B04B47ED-5C84-4883-ADD0-D3A4760EA7C5}" type="slidenum">
              <a:rPr lang="en-US" smtClean="0"/>
              <a:t>37</a:t>
            </a:fld>
            <a:endParaRPr lang="en-US"/>
          </a:p>
        </p:txBody>
      </p:sp>
    </p:spTree>
    <p:extLst>
      <p:ext uri="{BB962C8B-B14F-4D97-AF65-F5344CB8AC3E}">
        <p14:creationId xmlns:p14="http://schemas.microsoft.com/office/powerpoint/2010/main" val="1118340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ea typeface="+mn-ea"/>
                <a:cs typeface="+mn-cs"/>
              </a:rPr>
              <a:t>[explain the three ways you can</a:t>
            </a:r>
            <a:r>
              <a:rPr lang="en-US" sz="1200" kern="1200" baseline="0" dirty="0" smtClean="0">
                <a:solidFill>
                  <a:schemeClr val="tx1"/>
                </a:solidFill>
                <a:effectLst/>
                <a:ea typeface="+mn-ea"/>
                <a:cs typeface="+mn-cs"/>
              </a:rPr>
              <a:t> achieve that goal] </a:t>
            </a:r>
          </a:p>
          <a:p>
            <a:endParaRPr lang="en-US" sz="1200" kern="1200" dirty="0" smtClean="0">
              <a:solidFill>
                <a:schemeClr val="tx1"/>
              </a:solidFill>
              <a:effectLst/>
              <a:ea typeface="+mn-ea"/>
              <a:cs typeface="+mn-cs"/>
            </a:endParaRPr>
          </a:p>
          <a:p>
            <a:r>
              <a:rPr lang="en-US" sz="1200" kern="1200" dirty="0" smtClean="0">
                <a:solidFill>
                  <a:schemeClr val="tx1"/>
                </a:solidFill>
                <a:effectLst/>
                <a:ea typeface="+mn-ea"/>
                <a:cs typeface="+mn-cs"/>
              </a:rPr>
              <a:t>Once you have established the</a:t>
            </a:r>
            <a:r>
              <a:rPr lang="en-US" sz="1200" kern="1200" baseline="0" dirty="0" smtClean="0">
                <a:solidFill>
                  <a:schemeClr val="tx1"/>
                </a:solidFill>
                <a:effectLst/>
                <a:ea typeface="+mn-ea"/>
                <a:cs typeface="+mn-cs"/>
              </a:rPr>
              <a:t> topic you seek to dominate you need to turn your attention to social media, blogging and authorship. </a:t>
            </a:r>
            <a:r>
              <a:rPr lang="en-US" sz="1200" kern="1200" dirty="0" smtClean="0">
                <a:solidFill>
                  <a:schemeClr val="tx1"/>
                </a:solidFill>
                <a:effectLst/>
                <a:ea typeface="+mn-ea"/>
                <a:cs typeface="+mn-cs"/>
              </a:rPr>
              <a:t>All three bolster your relevancy</a:t>
            </a:r>
            <a:r>
              <a:rPr lang="en-US" sz="1200" kern="1200" baseline="0" dirty="0" smtClean="0">
                <a:solidFill>
                  <a:schemeClr val="tx1"/>
                </a:solidFill>
                <a:effectLst/>
                <a:ea typeface="+mn-ea"/>
                <a:cs typeface="+mn-cs"/>
              </a:rPr>
              <a:t> and therefore, SEO results and conversions.</a:t>
            </a:r>
            <a:endParaRPr lang="en-US" dirty="0"/>
          </a:p>
        </p:txBody>
      </p:sp>
      <p:sp>
        <p:nvSpPr>
          <p:cNvPr id="4" name="Slide Number Placeholder 3"/>
          <p:cNvSpPr>
            <a:spLocks noGrp="1"/>
          </p:cNvSpPr>
          <p:nvPr>
            <p:ph type="sldNum" sz="quarter" idx="10"/>
          </p:nvPr>
        </p:nvSpPr>
        <p:spPr/>
        <p:txBody>
          <a:bodyPr/>
          <a:lstStyle/>
          <a:p>
            <a:fld id="{B04B47ED-5C84-4883-ADD0-D3A4760EA7C5}" type="slidenum">
              <a:rPr lang="en-US" smtClean="0"/>
              <a:t>4</a:t>
            </a:fld>
            <a:endParaRPr lang="en-US"/>
          </a:p>
        </p:txBody>
      </p:sp>
    </p:spTree>
    <p:extLst>
      <p:ext uri="{BB962C8B-B14F-4D97-AF65-F5344CB8AC3E}">
        <p14:creationId xmlns:p14="http://schemas.microsoft.com/office/powerpoint/2010/main" val="3296116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ea typeface="+mn-ea"/>
                <a:cs typeface="+mn-cs"/>
              </a:rPr>
              <a:t>[define</a:t>
            </a:r>
            <a:r>
              <a:rPr lang="en-US" sz="1200" kern="1200" baseline="0" dirty="0" smtClean="0">
                <a:solidFill>
                  <a:schemeClr val="tx1"/>
                </a:solidFill>
                <a:effectLst/>
                <a:ea typeface="+mn-ea"/>
                <a:cs typeface="+mn-cs"/>
              </a:rPr>
              <a:t> the purpose of a SEO campaign]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ea typeface="+mn-ea"/>
                <a:cs typeface="+mn-cs"/>
              </a:rPr>
              <a:t>The goal of every SEO campaign is to be the industry leader in your area and on your topic. The </a:t>
            </a:r>
            <a:r>
              <a:rPr lang="en-US" sz="1200" b="1" kern="1200" dirty="0" smtClean="0">
                <a:solidFill>
                  <a:schemeClr val="tx1"/>
                </a:solidFill>
                <a:effectLst/>
                <a:ea typeface="+mn-ea"/>
                <a:cs typeface="+mn-cs"/>
              </a:rPr>
              <a:t>top authoritative figure</a:t>
            </a:r>
            <a:r>
              <a:rPr lang="en-US" sz="1200" kern="1200" dirty="0" smtClean="0">
                <a:solidFill>
                  <a:schemeClr val="tx1"/>
                </a:solidFill>
                <a:effectLst/>
                <a:ea typeface="+mn-ea"/>
                <a:cs typeface="+mn-cs"/>
              </a:rPr>
              <a:t>; the </a:t>
            </a:r>
            <a:r>
              <a:rPr lang="en-US" sz="1200" b="1" kern="1200" dirty="0" smtClean="0">
                <a:solidFill>
                  <a:schemeClr val="tx1"/>
                </a:solidFill>
                <a:effectLst/>
                <a:ea typeface="+mn-ea"/>
                <a:cs typeface="+mn-cs"/>
              </a:rPr>
              <a:t>ultimate resource</a:t>
            </a:r>
            <a:r>
              <a:rPr lang="en-US" sz="1200" kern="1200" dirty="0" smtClean="0">
                <a:solidFill>
                  <a:schemeClr val="tx1"/>
                </a:solidFill>
                <a:effectLst/>
                <a:ea typeface="+mn-ea"/>
                <a:cs typeface="+mn-cs"/>
              </a:rPr>
              <a:t> all while establishing your brand and identity.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ea typeface="+mn-ea"/>
                <a:cs typeface="+mn-cs"/>
              </a:rPr>
              <a:t>The foundation for all campaigns are keyword phrases.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ea typeface="+mn-ea"/>
              <a:cs typeface="+mn-cs"/>
            </a:endParaRPr>
          </a:p>
          <a:p>
            <a:endParaRPr lang="en-US" dirty="0"/>
          </a:p>
        </p:txBody>
      </p:sp>
      <p:sp>
        <p:nvSpPr>
          <p:cNvPr id="4" name="Slide Number Placeholder 3"/>
          <p:cNvSpPr>
            <a:spLocks noGrp="1"/>
          </p:cNvSpPr>
          <p:nvPr>
            <p:ph type="sldNum" sz="quarter" idx="10"/>
          </p:nvPr>
        </p:nvSpPr>
        <p:spPr/>
        <p:txBody>
          <a:bodyPr/>
          <a:lstStyle/>
          <a:p>
            <a:fld id="{B04B47ED-5C84-4883-ADD0-D3A4760EA7C5}" type="slidenum">
              <a:rPr lang="en-US" smtClean="0"/>
              <a:t>5</a:t>
            </a:fld>
            <a:endParaRPr lang="en-US"/>
          </a:p>
        </p:txBody>
      </p:sp>
    </p:spTree>
    <p:extLst>
      <p:ext uri="{BB962C8B-B14F-4D97-AF65-F5344CB8AC3E}">
        <p14:creationId xmlns:p14="http://schemas.microsoft.com/office/powerpoint/2010/main" val="2936956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B47ED-5C84-4883-ADD0-D3A4760EA7C5}" type="slidenum">
              <a:rPr lang="en-US" smtClean="0"/>
              <a:t>6</a:t>
            </a:fld>
            <a:endParaRPr lang="en-US"/>
          </a:p>
        </p:txBody>
      </p:sp>
    </p:spTree>
    <p:extLst>
      <p:ext uri="{BB962C8B-B14F-4D97-AF65-F5344CB8AC3E}">
        <p14:creationId xmlns:p14="http://schemas.microsoft.com/office/powerpoint/2010/main" val="4001828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B47ED-5C84-4883-ADD0-D3A4760EA7C5}" type="slidenum">
              <a:rPr lang="en-US" smtClean="0"/>
              <a:t>7</a:t>
            </a:fld>
            <a:endParaRPr lang="en-US"/>
          </a:p>
        </p:txBody>
      </p:sp>
    </p:spTree>
    <p:extLst>
      <p:ext uri="{BB962C8B-B14F-4D97-AF65-F5344CB8AC3E}">
        <p14:creationId xmlns:p14="http://schemas.microsoft.com/office/powerpoint/2010/main" val="1807208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[briefly explain</a:t>
            </a:r>
            <a:r>
              <a:rPr lang="en-US" baseline="0" dirty="0" smtClean="0"/>
              <a:t> blogging best practices]</a:t>
            </a:r>
            <a:endParaRPr lang="en-US" dirty="0"/>
          </a:p>
        </p:txBody>
      </p:sp>
      <p:sp>
        <p:nvSpPr>
          <p:cNvPr id="4" name="Slide Number Placeholder 3"/>
          <p:cNvSpPr>
            <a:spLocks noGrp="1"/>
          </p:cNvSpPr>
          <p:nvPr>
            <p:ph type="sldNum" sz="quarter" idx="10"/>
          </p:nvPr>
        </p:nvSpPr>
        <p:spPr/>
        <p:txBody>
          <a:bodyPr/>
          <a:lstStyle/>
          <a:p>
            <a:fld id="{B04B47ED-5C84-4883-ADD0-D3A4760EA7C5}" type="slidenum">
              <a:rPr lang="en-US" smtClean="0"/>
              <a:t>8</a:t>
            </a:fld>
            <a:endParaRPr lang="en-US"/>
          </a:p>
        </p:txBody>
      </p:sp>
    </p:spTree>
    <p:extLst>
      <p:ext uri="{BB962C8B-B14F-4D97-AF65-F5344CB8AC3E}">
        <p14:creationId xmlns:p14="http://schemas.microsoft.com/office/powerpoint/2010/main" val="3604679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B47ED-5C84-4883-ADD0-D3A4760EA7C5}" type="slidenum">
              <a:rPr lang="en-US" smtClean="0"/>
              <a:t>9</a:t>
            </a:fld>
            <a:endParaRPr lang="en-US"/>
          </a:p>
        </p:txBody>
      </p:sp>
    </p:spTree>
    <p:extLst>
      <p:ext uri="{BB962C8B-B14F-4D97-AF65-F5344CB8AC3E}">
        <p14:creationId xmlns:p14="http://schemas.microsoft.com/office/powerpoint/2010/main" val="4024042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0B1D78-FA9B-FD45-9D98-530BC08B3FBB}" type="datetimeFigureOut">
              <a:rPr lang="en-US" smtClean="0"/>
              <a:pPr/>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4BF9D4-1203-ED4D-B13D-FE479202FC1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0B1D78-FA9B-FD45-9D98-530BC08B3FBB}" type="datetimeFigureOut">
              <a:rPr lang="en-US" smtClean="0"/>
              <a:pPr/>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4BF9D4-1203-ED4D-B13D-FE479202FC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0B1D78-FA9B-FD45-9D98-530BC08B3FBB}" type="datetimeFigureOut">
              <a:rPr lang="en-US" smtClean="0"/>
              <a:pPr/>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4BF9D4-1203-ED4D-B13D-FE479202FC1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0B1D78-FA9B-FD45-9D98-530BC08B3FBB}" type="datetimeFigureOut">
              <a:rPr lang="en-US" smtClean="0"/>
              <a:pPr/>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4BF9D4-1203-ED4D-B13D-FE479202FC1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0B1D78-FA9B-FD45-9D98-530BC08B3FBB}" type="datetimeFigureOut">
              <a:rPr lang="en-US" smtClean="0"/>
              <a:pPr/>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4BF9D4-1203-ED4D-B13D-FE479202FC1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0B1D78-FA9B-FD45-9D98-530BC08B3FBB}" type="datetimeFigureOut">
              <a:rPr lang="en-US" smtClean="0"/>
              <a:pPr/>
              <a:t>9/5/2014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4BF9D4-1203-ED4D-B13D-FE479202FC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0B1D78-FA9B-FD45-9D98-530BC08B3FBB}" type="datetimeFigureOut">
              <a:rPr lang="en-US" smtClean="0"/>
              <a:pPr/>
              <a:t>9/5/2014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4BF9D4-1203-ED4D-B13D-FE479202FC1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0B1D78-FA9B-FD45-9D98-530BC08B3FBB}" type="datetimeFigureOut">
              <a:rPr lang="en-US" smtClean="0"/>
              <a:pPr/>
              <a:t>9/5/2014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4BF9D4-1203-ED4D-B13D-FE479202FC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0B1D78-FA9B-FD45-9D98-530BC08B3FBB}" type="datetimeFigureOut">
              <a:rPr lang="en-US" smtClean="0"/>
              <a:pPr/>
              <a:t>9/5/2014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4BF9D4-1203-ED4D-B13D-FE479202FC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0B1D78-FA9B-FD45-9D98-530BC08B3FBB}" type="datetimeFigureOut">
              <a:rPr lang="en-US" smtClean="0"/>
              <a:pPr/>
              <a:t>9/5/2014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4BF9D4-1203-ED4D-B13D-FE479202FC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0B1D78-FA9B-FD45-9D98-530BC08B3FBB}" type="datetimeFigureOut">
              <a:rPr lang="en-US" smtClean="0"/>
              <a:pPr/>
              <a:t>9/5/2014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4BF9D4-1203-ED4D-B13D-FE479202FC1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980B1D78-FA9B-FD45-9D98-530BC08B3FBB}" type="datetimeFigureOut">
              <a:rPr lang="en-US" smtClean="0"/>
              <a:pPr/>
              <a:t>9/5/2014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5C4BF9D4-1203-ED4D-B13D-FE479202FC1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303894"/>
            <a:ext cx="9144000" cy="1470025"/>
          </a:xfrm>
          <a:effectLst>
            <a:outerShdw blurRad="50800" dist="38100" dir="3480000">
              <a:srgbClr val="000000">
                <a:alpha val="43000"/>
              </a:srgbClr>
            </a:outerShdw>
          </a:effectLst>
        </p:spPr>
        <p:txBody>
          <a:bodyPr>
            <a:normAutofit/>
          </a:bodyPr>
          <a:lstStyle/>
          <a:p>
            <a:r>
              <a:rPr lang="en-US" sz="3200" b="1" cap="all" dirty="0" smtClean="0">
                <a:solidFill>
                  <a:schemeClr val="bg1"/>
                </a:solidFill>
                <a:cs typeface="Arial" panose="020B0604020202020204" pitchFamily="34" charset="0"/>
              </a:rPr>
              <a:t>Internet Marketing Benefits</a:t>
            </a:r>
            <a:endParaRPr lang="en-US" sz="2400" dirty="0">
              <a:solidFill>
                <a:schemeClr val="bg1"/>
              </a:solidFill>
              <a:cs typeface="Arial" panose="020B0604020202020204" pitchFamily="34" charset="0"/>
            </a:endParaRPr>
          </a:p>
        </p:txBody>
      </p:sp>
      <p:sp>
        <p:nvSpPr>
          <p:cNvPr id="3" name="Subtitle 2"/>
          <p:cNvSpPr>
            <a:spLocks noGrp="1"/>
          </p:cNvSpPr>
          <p:nvPr>
            <p:ph type="subTitle" idx="1"/>
          </p:nvPr>
        </p:nvSpPr>
        <p:spPr>
          <a:xfrm>
            <a:off x="1371600" y="3602469"/>
            <a:ext cx="6400800" cy="445770"/>
          </a:xfrm>
          <a:effectLst>
            <a:outerShdw blurRad="50800" dist="38100" dir="3480000">
              <a:srgbClr val="000000">
                <a:alpha val="43000"/>
              </a:srgbClr>
            </a:outerShdw>
          </a:effectLst>
        </p:spPr>
        <p:txBody>
          <a:bodyPr>
            <a:normAutofit/>
          </a:bodyPr>
          <a:lstStyle/>
          <a:p>
            <a:r>
              <a:rPr lang="en-US" sz="2000" dirty="0" smtClean="0">
                <a:solidFill>
                  <a:schemeClr val="bg1"/>
                </a:solidFill>
                <a:cs typeface="Arial" panose="020B0604020202020204" pitchFamily="34" charset="0"/>
              </a:rPr>
              <a:t>A PaperStreet Presentation</a:t>
            </a:r>
            <a:endParaRPr lang="en-US" sz="2000" dirty="0">
              <a:solidFill>
                <a:schemeClr val="bg1"/>
              </a:solidFill>
              <a:cs typeface="Arial" panose="020B0604020202020204" pitchFamily="34" charset="0"/>
            </a:endParaRPr>
          </a:p>
        </p:txBody>
      </p:sp>
      <p:cxnSp>
        <p:nvCxnSpPr>
          <p:cNvPr id="5" name="Straight Connector 4"/>
          <p:cNvCxnSpPr/>
          <p:nvPr/>
        </p:nvCxnSpPr>
        <p:spPr>
          <a:xfrm>
            <a:off x="1202267" y="3511460"/>
            <a:ext cx="6739466" cy="1588"/>
          </a:xfrm>
          <a:prstGeom prst="line">
            <a:avLst/>
          </a:prstGeom>
          <a:ln w="44450" cap="flat" cmpd="sng" algn="ctr">
            <a:solidFill>
              <a:schemeClr val="bg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6100" y="624006"/>
            <a:ext cx="8229600" cy="1143000"/>
          </a:xfrm>
          <a:effectLst>
            <a:outerShdw blurRad="50800" dist="38100" dir="2700000" algn="tl" rotWithShape="0">
              <a:prstClr val="black">
                <a:alpha val="40000"/>
              </a:prstClr>
            </a:outerShdw>
          </a:effectLst>
        </p:spPr>
        <p:txBody>
          <a:bodyPr>
            <a:normAutofit/>
          </a:bodyPr>
          <a:lstStyle/>
          <a:p>
            <a:r>
              <a:rPr lang="en-US" sz="3200" b="1" cap="all" dirty="0" smtClean="0">
                <a:solidFill>
                  <a:schemeClr val="bg1"/>
                </a:solidFill>
                <a:cs typeface="Arial" panose="020B0604020202020204" pitchFamily="34" charset="0"/>
              </a:rPr>
              <a:t>Blogging best practices</a:t>
            </a:r>
            <a:endParaRPr lang="en-US" sz="3200" b="1" cap="all" dirty="0">
              <a:solidFill>
                <a:schemeClr val="bg1"/>
              </a:solidFill>
              <a:cs typeface="Arial" panose="020B0604020202020204" pitchFamily="34" charset="0"/>
            </a:endParaRPr>
          </a:p>
        </p:txBody>
      </p:sp>
      <p:cxnSp>
        <p:nvCxnSpPr>
          <p:cNvPr id="4" name="Straight Connector 3"/>
          <p:cNvCxnSpPr/>
          <p:nvPr/>
        </p:nvCxnSpPr>
        <p:spPr>
          <a:xfrm>
            <a:off x="1024467" y="1925105"/>
            <a:ext cx="7078132" cy="1588"/>
          </a:xfrm>
          <a:prstGeom prst="line">
            <a:avLst/>
          </a:prstGeom>
          <a:ln w="38100" cap="flat" cmpd="sng" algn="ctr">
            <a:solidFill>
              <a:schemeClr val="bg1"/>
            </a:solidFill>
            <a:prstDash val="solid"/>
            <a:round/>
            <a:headEnd type="none" w="med" len="med"/>
            <a:tailEnd type="none" w="med" len="med"/>
          </a:ln>
          <a:effectLst>
            <a:outerShdw blurRad="40005" dist="20000" dir="354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457201" y="2732314"/>
            <a:ext cx="8164285" cy="3170099"/>
          </a:xfrm>
          <a:prstGeom prst="rect">
            <a:avLst/>
          </a:prstGeom>
          <a:noFill/>
        </p:spPr>
        <p:txBody>
          <a:bodyPr wrap="square" numCol="2" rtlCol="0">
            <a:spAutoFit/>
          </a:bodyPr>
          <a:lstStyle/>
          <a:p>
            <a:pPr marL="342900" indent="-342900">
              <a:buFont typeface="Arial" panose="020B0604020202020204" pitchFamily="34" charset="0"/>
              <a:buChar char="•"/>
            </a:pPr>
            <a:r>
              <a:rPr lang="en-US" sz="2200" b="1" dirty="0">
                <a:solidFill>
                  <a:srgbClr val="FFFF00"/>
                </a:solidFill>
                <a:latin typeface="Arial" panose="020B0604020202020204" pitchFamily="34" charset="0"/>
                <a:cs typeface="Arial" panose="020B0604020202020204" pitchFamily="34" charset="0"/>
              </a:rPr>
              <a:t>Create quality content</a:t>
            </a:r>
            <a:r>
              <a:rPr lang="en-US" sz="2200" dirty="0">
                <a:solidFill>
                  <a:schemeClr val="bg1"/>
                </a:solidFill>
                <a:latin typeface="Arial" panose="020B0604020202020204" pitchFamily="34" charset="0"/>
                <a:cs typeface="Arial" panose="020B0604020202020204" pitchFamily="34" charset="0"/>
              </a:rPr>
              <a:t> </a:t>
            </a:r>
            <a:endParaRPr lang="en-US" sz="2200" dirty="0" smtClean="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b="1" dirty="0" smtClean="0">
                <a:solidFill>
                  <a:schemeClr val="bg1"/>
                </a:solidFill>
                <a:latin typeface="Arial" panose="020B0604020202020204" pitchFamily="34" charset="0"/>
                <a:cs typeface="Arial" panose="020B0604020202020204" pitchFamily="34" charset="0"/>
              </a:rPr>
              <a:t>Format </a:t>
            </a:r>
            <a:r>
              <a:rPr lang="en-US" sz="2200" b="1" dirty="0">
                <a:solidFill>
                  <a:schemeClr val="bg1"/>
                </a:solidFill>
                <a:latin typeface="Arial" panose="020B0604020202020204" pitchFamily="34" charset="0"/>
                <a:cs typeface="Arial" panose="020B0604020202020204" pitchFamily="34" charset="0"/>
              </a:rPr>
              <a:t>for the web </a:t>
            </a:r>
            <a:endParaRPr lang="en-US" sz="2200" b="1" dirty="0" smtClean="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b="1" dirty="0" smtClean="0">
                <a:solidFill>
                  <a:schemeClr val="bg1"/>
                </a:solidFill>
                <a:latin typeface="Arial" panose="020B0604020202020204" pitchFamily="34" charset="0"/>
                <a:cs typeface="Arial" panose="020B0604020202020204" pitchFamily="34" charset="0"/>
              </a:rPr>
              <a:t>Write </a:t>
            </a:r>
            <a:r>
              <a:rPr lang="en-US" sz="2200" b="1" dirty="0">
                <a:solidFill>
                  <a:schemeClr val="bg1"/>
                </a:solidFill>
                <a:latin typeface="Arial" panose="020B0604020202020204" pitchFamily="34" charset="0"/>
                <a:cs typeface="Arial" panose="020B0604020202020204" pitchFamily="34" charset="0"/>
              </a:rPr>
              <a:t>for your reader </a:t>
            </a:r>
            <a:endParaRPr lang="en-US" sz="2200" b="1" dirty="0" smtClean="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b="1" dirty="0" smtClean="0">
                <a:solidFill>
                  <a:srgbClr val="FFFF00"/>
                </a:solidFill>
                <a:latin typeface="Arial" panose="020B0604020202020204" pitchFamily="34" charset="0"/>
                <a:cs typeface="Arial" panose="020B0604020202020204" pitchFamily="34" charset="0"/>
              </a:rPr>
              <a:t>Optimize </a:t>
            </a:r>
            <a:r>
              <a:rPr lang="en-US" sz="2200" b="1" dirty="0">
                <a:solidFill>
                  <a:srgbClr val="FFFF00"/>
                </a:solidFill>
                <a:latin typeface="Arial" panose="020B0604020202020204" pitchFamily="34" charset="0"/>
                <a:cs typeface="Arial" panose="020B0604020202020204" pitchFamily="34" charset="0"/>
              </a:rPr>
              <a:t>your posts</a:t>
            </a:r>
            <a:r>
              <a:rPr lang="en-US" sz="2200" dirty="0">
                <a:solidFill>
                  <a:schemeClr val="bg1"/>
                </a:solidFill>
                <a:latin typeface="Arial" panose="020B0604020202020204" pitchFamily="34" charset="0"/>
                <a:cs typeface="Arial" panose="020B0604020202020204" pitchFamily="34" charset="0"/>
              </a:rPr>
              <a:t> </a:t>
            </a:r>
            <a:endParaRPr lang="en-US" sz="2200" dirty="0" smtClean="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b="1" dirty="0" smtClean="0">
                <a:solidFill>
                  <a:schemeClr val="bg1"/>
                </a:solidFill>
                <a:latin typeface="Arial" panose="020B0604020202020204" pitchFamily="34" charset="0"/>
                <a:cs typeface="Arial" panose="020B0604020202020204" pitchFamily="34" charset="0"/>
              </a:rPr>
              <a:t>Write </a:t>
            </a:r>
            <a:r>
              <a:rPr lang="en-US" sz="2200" b="1" dirty="0">
                <a:solidFill>
                  <a:schemeClr val="bg1"/>
                </a:solidFill>
                <a:latin typeface="Arial" panose="020B0604020202020204" pitchFamily="34" charset="0"/>
                <a:cs typeface="Arial" panose="020B0604020202020204" pitchFamily="34" charset="0"/>
              </a:rPr>
              <a:t>catchy </a:t>
            </a:r>
            <a:r>
              <a:rPr lang="en-US" sz="2200" b="1" dirty="0" smtClean="0">
                <a:solidFill>
                  <a:schemeClr val="bg1"/>
                </a:solidFill>
                <a:latin typeface="Arial" panose="020B0604020202020204" pitchFamily="34" charset="0"/>
                <a:cs typeface="Arial" panose="020B0604020202020204" pitchFamily="34" charset="0"/>
              </a:rPr>
              <a:t>headlines</a:t>
            </a:r>
          </a:p>
          <a:p>
            <a:pPr marL="342900" indent="-342900">
              <a:buFont typeface="Arial" panose="020B0604020202020204" pitchFamily="34" charset="0"/>
              <a:buChar char="•"/>
            </a:pPr>
            <a:endParaRPr lang="en-US" sz="2200" b="1" dirty="0" smtClean="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200" b="1"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200" b="1" dirty="0" smtClean="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200" b="1"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b="1" dirty="0" smtClean="0">
                <a:solidFill>
                  <a:schemeClr val="bg1"/>
                </a:solidFill>
                <a:latin typeface="Arial" panose="020B0604020202020204" pitchFamily="34" charset="0"/>
                <a:cs typeface="Arial" panose="020B0604020202020204" pitchFamily="34" charset="0"/>
              </a:rPr>
              <a:t>Aim </a:t>
            </a:r>
            <a:r>
              <a:rPr lang="en-US" sz="2200" b="1" dirty="0">
                <a:solidFill>
                  <a:schemeClr val="bg1"/>
                </a:solidFill>
                <a:latin typeface="Arial" panose="020B0604020202020204" pitchFamily="34" charset="0"/>
                <a:cs typeface="Arial" panose="020B0604020202020204" pitchFamily="34" charset="0"/>
              </a:rPr>
              <a:t>for 500-700 words</a:t>
            </a:r>
            <a:r>
              <a:rPr lang="en-US" sz="2200" dirty="0">
                <a:solidFill>
                  <a:schemeClr val="bg1"/>
                </a:solidFill>
                <a:latin typeface="Arial" panose="020B0604020202020204" pitchFamily="34" charset="0"/>
                <a:cs typeface="Arial" panose="020B0604020202020204" pitchFamily="34" charset="0"/>
              </a:rPr>
              <a:t> </a:t>
            </a:r>
            <a:endParaRPr lang="en-US" sz="2200" dirty="0" smtClean="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b="1" dirty="0" smtClean="0">
                <a:solidFill>
                  <a:srgbClr val="FFFF00"/>
                </a:solidFill>
                <a:latin typeface="Arial" panose="020B0604020202020204" pitchFamily="34" charset="0"/>
                <a:cs typeface="Arial" panose="020B0604020202020204" pitchFamily="34" charset="0"/>
              </a:rPr>
              <a:t>Post </a:t>
            </a:r>
            <a:r>
              <a:rPr lang="en-US" sz="2200" b="1" dirty="0">
                <a:solidFill>
                  <a:srgbClr val="FFFF00"/>
                </a:solidFill>
                <a:latin typeface="Arial" panose="020B0604020202020204" pitchFamily="34" charset="0"/>
                <a:cs typeface="Arial" panose="020B0604020202020204" pitchFamily="34" charset="0"/>
              </a:rPr>
              <a:t>regularly</a:t>
            </a:r>
            <a:r>
              <a:rPr lang="en-US" sz="2200" dirty="0">
                <a:solidFill>
                  <a:schemeClr val="bg1"/>
                </a:solidFill>
                <a:latin typeface="Arial" panose="020B0604020202020204" pitchFamily="34" charset="0"/>
                <a:cs typeface="Arial" panose="020B0604020202020204" pitchFamily="34" charset="0"/>
              </a:rPr>
              <a:t> </a:t>
            </a:r>
            <a:endParaRPr lang="en-US" sz="2200" dirty="0" smtClean="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b="1" dirty="0" smtClean="0">
                <a:solidFill>
                  <a:schemeClr val="bg1"/>
                </a:solidFill>
                <a:latin typeface="Arial" panose="020B0604020202020204" pitchFamily="34" charset="0"/>
                <a:cs typeface="Arial" panose="020B0604020202020204" pitchFamily="34" charset="0"/>
              </a:rPr>
              <a:t>Avoid </a:t>
            </a:r>
            <a:r>
              <a:rPr lang="en-US" sz="2200" b="1" dirty="0">
                <a:solidFill>
                  <a:schemeClr val="bg1"/>
                </a:solidFill>
                <a:latin typeface="Arial" panose="020B0604020202020204" pitchFamily="34" charset="0"/>
                <a:cs typeface="Arial" panose="020B0604020202020204" pitchFamily="34" charset="0"/>
              </a:rPr>
              <a:t>duplicate content </a:t>
            </a:r>
            <a:endParaRPr lang="en-US" sz="2200" b="1" dirty="0" smtClean="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b="1" dirty="0" smtClean="0">
                <a:solidFill>
                  <a:schemeClr val="bg1"/>
                </a:solidFill>
                <a:latin typeface="Arial" panose="020B0604020202020204" pitchFamily="34" charset="0"/>
                <a:cs typeface="Arial" panose="020B0604020202020204" pitchFamily="34" charset="0"/>
              </a:rPr>
              <a:t>Cross-promote</a:t>
            </a:r>
          </a:p>
          <a:p>
            <a:pPr marL="342900" indent="-342900">
              <a:buFont typeface="Arial" panose="020B0604020202020204" pitchFamily="34" charset="0"/>
              <a:buChar char="•"/>
            </a:pPr>
            <a:r>
              <a:rPr lang="en-US" sz="2200" b="1" dirty="0" smtClean="0">
                <a:solidFill>
                  <a:schemeClr val="bg1"/>
                </a:solidFill>
                <a:latin typeface="Arial" panose="020B0604020202020204" pitchFamily="34" charset="0"/>
                <a:cs typeface="Arial" panose="020B0604020202020204" pitchFamily="34" charset="0"/>
              </a:rPr>
              <a:t>Incorporate </a:t>
            </a:r>
            <a:r>
              <a:rPr lang="en-US" sz="2200" b="1" dirty="0">
                <a:solidFill>
                  <a:schemeClr val="bg1"/>
                </a:solidFill>
                <a:latin typeface="Arial" panose="020B0604020202020204" pitchFamily="34" charset="0"/>
                <a:cs typeface="Arial" panose="020B0604020202020204" pitchFamily="34" charset="0"/>
              </a:rPr>
              <a:t>visual </a:t>
            </a:r>
            <a:r>
              <a:rPr lang="en-US" sz="2200" b="1" dirty="0" smtClean="0">
                <a:solidFill>
                  <a:schemeClr val="bg1"/>
                </a:solidFill>
                <a:latin typeface="Arial" panose="020B0604020202020204" pitchFamily="34" charset="0"/>
                <a:cs typeface="Arial" panose="020B0604020202020204" pitchFamily="34" charset="0"/>
              </a:rPr>
              <a:t>aids</a:t>
            </a:r>
            <a:endParaRPr lang="en-US" sz="2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59851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457200" y="274638"/>
            <a:ext cx="8229600" cy="1143000"/>
          </a:xfrm>
        </p:spPr>
        <p:txBody>
          <a:bodyPr>
            <a:normAutofit/>
          </a:bodyPr>
          <a:lstStyle/>
          <a:p>
            <a:pPr lvl="0"/>
            <a:r>
              <a:rPr lang="en-US" sz="3200" b="1" dirty="0" smtClean="0">
                <a:solidFill>
                  <a:schemeClr val="bg1"/>
                </a:solidFill>
                <a:effectLst>
                  <a:outerShdw blurRad="38100" dist="38100" dir="2700000" algn="tl">
                    <a:srgbClr val="000000">
                      <a:alpha val="43137"/>
                    </a:srgbClr>
                  </a:outerShdw>
                </a:effectLst>
              </a:rPr>
              <a:t>WEBSITES: BLOGS</a:t>
            </a:r>
            <a:endParaRPr lang="en-US" sz="3200" b="1" dirty="0">
              <a:solidFill>
                <a:schemeClr val="bg1"/>
              </a:solidFill>
              <a:effectLst>
                <a:outerShdw blurRad="38100" dist="38100" dir="2700000" algn="tl">
                  <a:srgbClr val="000000">
                    <a:alpha val="43137"/>
                  </a:srgbClr>
                </a:outerShdw>
              </a:effectLst>
            </a:endParaRPr>
          </a:p>
        </p:txBody>
      </p:sp>
      <p:sp>
        <p:nvSpPr>
          <p:cNvPr id="10" name="Content Placeholder 2"/>
          <p:cNvSpPr>
            <a:spLocks noGrp="1"/>
          </p:cNvSpPr>
          <p:nvPr>
            <p:ph sz="half" idx="1"/>
          </p:nvPr>
        </p:nvSpPr>
        <p:spPr>
          <a:xfrm>
            <a:off x="457200" y="1600200"/>
            <a:ext cx="4267200" cy="4525963"/>
          </a:xfrm>
        </p:spPr>
        <p:txBody>
          <a:bodyPr>
            <a:normAutofit fontScale="77500" lnSpcReduction="20000"/>
          </a:bodyPr>
          <a:lstStyle/>
          <a:p>
            <a:pPr>
              <a:buNone/>
            </a:pPr>
            <a:r>
              <a:rPr lang="en-US" sz="4100" b="1" dirty="0" smtClean="0">
                <a:solidFill>
                  <a:schemeClr val="bg1"/>
                </a:solidFill>
              </a:rPr>
              <a:t>Topics</a:t>
            </a:r>
          </a:p>
          <a:p>
            <a:r>
              <a:rPr lang="en-US" dirty="0" smtClean="0">
                <a:solidFill>
                  <a:schemeClr val="bg1"/>
                </a:solidFill>
              </a:rPr>
              <a:t>News</a:t>
            </a:r>
          </a:p>
          <a:p>
            <a:pPr lvl="1"/>
            <a:r>
              <a:rPr lang="en-US" dirty="0" smtClean="0">
                <a:solidFill>
                  <a:schemeClr val="bg1"/>
                </a:solidFill>
              </a:rPr>
              <a:t>Court Rulings, Legislation, Industry News, Trends, Cases</a:t>
            </a:r>
          </a:p>
          <a:p>
            <a:pPr lvl="1"/>
            <a:r>
              <a:rPr lang="en-US" dirty="0" smtClean="0">
                <a:solidFill>
                  <a:schemeClr val="bg1"/>
                </a:solidFill>
              </a:rPr>
              <a:t>Informative</a:t>
            </a:r>
          </a:p>
          <a:p>
            <a:r>
              <a:rPr lang="en-US" dirty="0" smtClean="0">
                <a:solidFill>
                  <a:schemeClr val="bg1"/>
                </a:solidFill>
              </a:rPr>
              <a:t>Case Law Analysis</a:t>
            </a:r>
          </a:p>
          <a:p>
            <a:r>
              <a:rPr lang="en-US" dirty="0" smtClean="0">
                <a:solidFill>
                  <a:schemeClr val="bg1"/>
                </a:solidFill>
              </a:rPr>
              <a:t>Client Questions</a:t>
            </a:r>
          </a:p>
          <a:p>
            <a:pPr lvl="1"/>
            <a:r>
              <a:rPr lang="en-US" dirty="0" smtClean="0">
                <a:solidFill>
                  <a:schemeClr val="bg1"/>
                </a:solidFill>
              </a:rPr>
              <a:t>FAQs</a:t>
            </a:r>
          </a:p>
          <a:p>
            <a:pPr lvl="1"/>
            <a:r>
              <a:rPr lang="en-US" dirty="0" smtClean="0">
                <a:solidFill>
                  <a:schemeClr val="bg1"/>
                </a:solidFill>
              </a:rPr>
              <a:t>Process</a:t>
            </a:r>
          </a:p>
          <a:p>
            <a:pPr lvl="1"/>
            <a:r>
              <a:rPr lang="en-US" dirty="0" smtClean="0">
                <a:solidFill>
                  <a:schemeClr val="bg1"/>
                </a:solidFill>
              </a:rPr>
              <a:t>Announcements</a:t>
            </a:r>
          </a:p>
          <a:p>
            <a:r>
              <a:rPr lang="en-US" dirty="0" smtClean="0">
                <a:solidFill>
                  <a:schemeClr val="bg1"/>
                </a:solidFill>
              </a:rPr>
              <a:t>Firm News, Success, Awards</a:t>
            </a:r>
          </a:p>
        </p:txBody>
      </p:sp>
      <p:sp>
        <p:nvSpPr>
          <p:cNvPr id="11" name="Content Placeholder 8"/>
          <p:cNvSpPr txBox="1">
            <a:spLocks/>
          </p:cNvSpPr>
          <p:nvPr/>
        </p:nvSpPr>
        <p:spPr>
          <a:xfrm>
            <a:off x="4773930" y="1600199"/>
            <a:ext cx="4038600" cy="452596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None/>
            </a:pPr>
            <a:r>
              <a:rPr lang="en-US" b="1" dirty="0" smtClean="0">
                <a:solidFill>
                  <a:schemeClr val="bg1"/>
                </a:solidFill>
                <a:latin typeface="Arial" panose="020B0604020202020204" pitchFamily="34" charset="0"/>
              </a:rPr>
              <a:t>Schedule</a:t>
            </a:r>
          </a:p>
          <a:p>
            <a:r>
              <a:rPr lang="en-US" sz="2200" dirty="0" smtClean="0">
                <a:solidFill>
                  <a:schemeClr val="bg1"/>
                </a:solidFill>
                <a:latin typeface="Arial" panose="020B0604020202020204" pitchFamily="34" charset="0"/>
              </a:rPr>
              <a:t>Publish Daily.</a:t>
            </a:r>
          </a:p>
          <a:p>
            <a:r>
              <a:rPr lang="en-US" sz="2200" dirty="0" smtClean="0">
                <a:solidFill>
                  <a:schemeClr val="bg1"/>
                </a:solidFill>
                <a:latin typeface="Arial" panose="020B0604020202020204" pitchFamily="34" charset="0"/>
              </a:rPr>
              <a:t>Yes. Publish Daily.  </a:t>
            </a:r>
          </a:p>
          <a:p>
            <a:r>
              <a:rPr lang="en-US" sz="2200" dirty="0" smtClean="0">
                <a:solidFill>
                  <a:schemeClr val="bg1"/>
                </a:solidFill>
                <a:latin typeface="Arial" panose="020B0604020202020204" pitchFamily="34" charset="0"/>
              </a:rPr>
              <a:t>Very Least Publish Weekly</a:t>
            </a:r>
            <a:endParaRPr lang="en-US" sz="2200" dirty="0">
              <a:solidFill>
                <a:schemeClr val="bg1"/>
              </a:solidFill>
              <a:latin typeface="Arial" panose="020B0604020202020204" pitchFamily="34" charset="0"/>
            </a:endParaRPr>
          </a:p>
        </p:txBody>
      </p:sp>
      <p:sp>
        <p:nvSpPr>
          <p:cNvPr id="12" name="TextBox 11"/>
          <p:cNvSpPr txBox="1"/>
          <p:nvPr/>
        </p:nvSpPr>
        <p:spPr>
          <a:xfrm>
            <a:off x="4629214" y="4278630"/>
            <a:ext cx="4057586" cy="646331"/>
          </a:xfrm>
          <a:prstGeom prst="rect">
            <a:avLst/>
          </a:prstGeom>
          <a:noFill/>
        </p:spPr>
        <p:txBody>
          <a:bodyPr wrap="none" rtlCol="0">
            <a:spAutoFit/>
          </a:bodyPr>
          <a:lstStyle/>
          <a:p>
            <a:r>
              <a:rPr lang="en-US" b="1" dirty="0" smtClean="0">
                <a:solidFill>
                  <a:schemeClr val="bg1"/>
                </a:solidFill>
                <a:latin typeface="Arial" panose="020B0604020202020204" pitchFamily="34" charset="0"/>
              </a:rPr>
              <a:t>Big Long List</a:t>
            </a:r>
          </a:p>
          <a:p>
            <a:r>
              <a:rPr lang="en-US" dirty="0" smtClean="0">
                <a:solidFill>
                  <a:schemeClr val="bg1"/>
                </a:solidFill>
                <a:latin typeface="Arial" panose="020B0604020202020204" pitchFamily="34" charset="0"/>
              </a:rPr>
              <a:t>http://www.paperstreet.com/blog/5047</a:t>
            </a:r>
          </a:p>
        </p:txBody>
      </p:sp>
      <p:sp>
        <p:nvSpPr>
          <p:cNvPr id="2" name="Rectangle 1"/>
          <p:cNvSpPr/>
          <p:nvPr/>
        </p:nvSpPr>
        <p:spPr>
          <a:xfrm>
            <a:off x="4537774" y="4149090"/>
            <a:ext cx="4149026" cy="891540"/>
          </a:xfrm>
          <a:prstGeom prst="rect">
            <a:avLst/>
          </a:prstGeom>
          <a:no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50930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590812"/>
            <a:ext cx="9144000" cy="1470025"/>
          </a:xfrm>
          <a:effectLst>
            <a:outerShdw blurRad="50800" dist="38100" dir="3480000">
              <a:srgbClr val="000000">
                <a:alpha val="43000"/>
              </a:srgbClr>
            </a:outerShdw>
          </a:effectLst>
        </p:spPr>
        <p:txBody>
          <a:bodyPr>
            <a:normAutofit/>
          </a:bodyPr>
          <a:lstStyle/>
          <a:p>
            <a:pPr>
              <a:spcAft>
                <a:spcPts val="7200"/>
              </a:spcAft>
            </a:pPr>
            <a:r>
              <a:rPr lang="en-US" sz="3200" b="1" cap="all" dirty="0" smtClean="0">
                <a:solidFill>
                  <a:schemeClr val="bg1"/>
                </a:solidFill>
                <a:cs typeface="Arial" panose="020B0604020202020204" pitchFamily="34" charset="0"/>
              </a:rPr>
              <a:t>Social Media</a:t>
            </a:r>
            <a:endParaRPr lang="en-US" sz="3200" b="1" dirty="0">
              <a:solidFill>
                <a:schemeClr val="bg1"/>
              </a:solidFill>
              <a:cs typeface="Arial" panose="020B0604020202020204" pitchFamily="34" charset="0"/>
            </a:endParaRPr>
          </a:p>
        </p:txBody>
      </p:sp>
      <p:cxnSp>
        <p:nvCxnSpPr>
          <p:cNvPr id="4" name="Straight Connector 3"/>
          <p:cNvCxnSpPr/>
          <p:nvPr/>
        </p:nvCxnSpPr>
        <p:spPr>
          <a:xfrm>
            <a:off x="1223433" y="4060837"/>
            <a:ext cx="6705600" cy="1588"/>
          </a:xfrm>
          <a:prstGeom prst="line">
            <a:avLst/>
          </a:prstGeom>
          <a:ln w="44450" cap="flat" cmpd="sng" algn="ctr">
            <a:solidFill>
              <a:schemeClr val="bg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10354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normAutofit/>
          </a:bodyPr>
          <a:lstStyle/>
          <a:p>
            <a:r>
              <a:rPr lang="en-US" sz="2800" b="1" cap="all" dirty="0" smtClean="0">
                <a:solidFill>
                  <a:schemeClr val="bg1"/>
                </a:solidFill>
                <a:cs typeface="Arial" panose="020B0604020202020204" pitchFamily="34" charset="0"/>
              </a:rPr>
              <a:t>WHO WOULD YOU Feel more comfortable contacting?</a:t>
            </a:r>
            <a:endParaRPr lang="en-US" sz="2800" b="1" cap="all" dirty="0">
              <a:solidFill>
                <a:schemeClr val="bg1"/>
              </a:solidFill>
              <a:cs typeface="Arial" panose="020B0604020202020204" pitchFamily="34" charset="0"/>
            </a:endParaRPr>
          </a:p>
        </p:txBody>
      </p:sp>
      <p:pic>
        <p:nvPicPr>
          <p:cNvPr id="5" name="Content Placeholder 4" descr="compare.png"/>
          <p:cNvPicPr>
            <a:picLocks noGrp="1" noChangeAspect="1"/>
          </p:cNvPicPr>
          <p:nvPr>
            <p:ph idx="1"/>
          </p:nvPr>
        </p:nvPicPr>
        <p:blipFill>
          <a:blip r:embed="rId4">
            <a:extLst>
              <a:ext uri="{28A0092B-C50C-407E-A947-70E740481C1C}">
                <a14:useLocalDpi xmlns:a14="http://schemas.microsoft.com/office/drawing/2010/main" val="0"/>
              </a:ext>
            </a:extLst>
          </a:blip>
          <a:srcRect l="53" r="53"/>
          <a:stretch>
            <a:fillRect/>
          </a:stretch>
        </p:blipFill>
        <p:spPr>
          <a:xfrm>
            <a:off x="457200" y="1393294"/>
            <a:ext cx="8229600" cy="4525963"/>
          </a:xfrm>
          <a:effectLst>
            <a:outerShdw blurRad="50800" dist="38100" dir="3480000">
              <a:srgbClr val="000000">
                <a:alpha val="43000"/>
              </a:srgbClr>
            </a:outerShdw>
          </a:effectLst>
        </p:spPr>
      </p:pic>
      <p:cxnSp>
        <p:nvCxnSpPr>
          <p:cNvPr id="4" name="Straight Connector 3"/>
          <p:cNvCxnSpPr/>
          <p:nvPr/>
        </p:nvCxnSpPr>
        <p:spPr>
          <a:xfrm>
            <a:off x="1024467" y="1391706"/>
            <a:ext cx="7078132" cy="1588"/>
          </a:xfrm>
          <a:prstGeom prst="line">
            <a:avLst/>
          </a:prstGeom>
          <a:ln w="38100" cap="flat" cmpd="sng" algn="ctr">
            <a:solidFill>
              <a:schemeClr val="bg1"/>
            </a:solidFill>
            <a:prstDash val="solid"/>
            <a:round/>
            <a:headEnd type="none" w="med" len="med"/>
            <a:tailEnd type="none" w="med" len="med"/>
          </a:ln>
          <a:effectLst>
            <a:outerShdw blurRad="40005" dist="20000" dir="354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0481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31334" y="1195387"/>
            <a:ext cx="7179734" cy="1927225"/>
          </a:xfrm>
          <a:effectLst>
            <a:outerShdw blurRad="50800" dist="38100" dir="3480000">
              <a:srgbClr val="000000">
                <a:alpha val="43000"/>
              </a:srgbClr>
            </a:outerShdw>
          </a:effectLst>
        </p:spPr>
        <p:txBody>
          <a:bodyPr>
            <a:noAutofit/>
          </a:bodyPr>
          <a:lstStyle/>
          <a:p>
            <a:r>
              <a:rPr lang="en-US" sz="2800" b="1" cap="all" dirty="0" smtClean="0">
                <a:solidFill>
                  <a:srgbClr val="FFFFFF"/>
                </a:solidFill>
                <a:cs typeface="Arial" panose="020B0604020202020204" pitchFamily="34" charset="0"/>
              </a:rPr>
              <a:t>USE SOCIAL MEDIA BRANDING AS AN “ELEVATOR PITCH” TO NEW AND EXISTING CLIENTS</a:t>
            </a:r>
            <a:endParaRPr lang="en-US" sz="2800" b="1" cap="all" dirty="0">
              <a:solidFill>
                <a:srgbClr val="FFFFFF"/>
              </a:solidFill>
              <a:cs typeface="Arial" panose="020B0604020202020204" pitchFamily="34" charset="0"/>
            </a:endParaRPr>
          </a:p>
        </p:txBody>
      </p:sp>
      <p:cxnSp>
        <p:nvCxnSpPr>
          <p:cNvPr id="5" name="Straight Connector 4"/>
          <p:cNvCxnSpPr/>
          <p:nvPr/>
        </p:nvCxnSpPr>
        <p:spPr>
          <a:xfrm>
            <a:off x="1185333" y="2939533"/>
            <a:ext cx="6705600" cy="1588"/>
          </a:xfrm>
          <a:prstGeom prst="line">
            <a:avLst/>
          </a:prstGeom>
          <a:ln w="44450" cap="flat" cmpd="sng" algn="ctr">
            <a:solidFill>
              <a:schemeClr val="bg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829734" y="4541321"/>
            <a:ext cx="1184940" cy="369332"/>
          </a:xfrm>
          <a:prstGeom prst="rect">
            <a:avLst/>
          </a:prstGeom>
          <a:effectLst>
            <a:outerShdw blurRad="50800" dist="38100" dir="2700000" algn="tl" rotWithShape="0">
              <a:prstClr val="black">
                <a:alpha val="40000"/>
              </a:prstClr>
            </a:outerShdw>
          </a:effectLst>
        </p:spPr>
        <p:txBody>
          <a:bodyPr wrap="none">
            <a:spAutoFit/>
          </a:bodyPr>
          <a:lstStyle/>
          <a:p>
            <a:r>
              <a:rPr lang="en-US" b="1" dirty="0" smtClean="0">
                <a:solidFill>
                  <a:schemeClr val="bg1"/>
                </a:solidFill>
                <a:latin typeface="Arial" panose="020B0604020202020204" pitchFamily="34" charset="0"/>
                <a:cs typeface="Arial" panose="020B0604020202020204" pitchFamily="34" charset="0"/>
              </a:rPr>
              <a:t>FOLLOW</a:t>
            </a:r>
            <a:endParaRPr lang="en-US" b="1" dirty="0">
              <a:latin typeface="Arial" panose="020B0604020202020204" pitchFamily="34" charset="0"/>
              <a:cs typeface="Arial" panose="020B0604020202020204" pitchFamily="34" charset="0"/>
            </a:endParaRPr>
          </a:p>
        </p:txBody>
      </p:sp>
      <p:sp>
        <p:nvSpPr>
          <p:cNvPr id="9" name="Rectangle 8"/>
          <p:cNvSpPr/>
          <p:nvPr/>
        </p:nvSpPr>
        <p:spPr>
          <a:xfrm>
            <a:off x="3140765" y="4541321"/>
            <a:ext cx="710463" cy="369332"/>
          </a:xfrm>
          <a:prstGeom prst="rect">
            <a:avLst/>
          </a:prstGeom>
          <a:effectLst>
            <a:outerShdw blurRad="50800" dist="38100" dir="2700000" algn="tl" rotWithShape="0">
              <a:prstClr val="black">
                <a:alpha val="40000"/>
              </a:prstClr>
            </a:outerShdw>
          </a:effectLst>
        </p:spPr>
        <p:txBody>
          <a:bodyPr wrap="none">
            <a:spAutoFit/>
          </a:bodyPr>
          <a:lstStyle/>
          <a:p>
            <a:r>
              <a:rPr lang="en-US" b="1" dirty="0" smtClean="0">
                <a:solidFill>
                  <a:schemeClr val="bg1"/>
                </a:solidFill>
                <a:latin typeface="Arial" panose="020B0604020202020204" pitchFamily="34" charset="0"/>
                <a:cs typeface="Arial" panose="020B0604020202020204" pitchFamily="34" charset="0"/>
              </a:rPr>
              <a:t>LIKE</a:t>
            </a:r>
          </a:p>
        </p:txBody>
      </p:sp>
      <p:sp>
        <p:nvSpPr>
          <p:cNvPr id="10" name="Rectangle 9"/>
          <p:cNvSpPr/>
          <p:nvPr/>
        </p:nvSpPr>
        <p:spPr>
          <a:xfrm>
            <a:off x="5008034" y="4541321"/>
            <a:ext cx="774596" cy="369332"/>
          </a:xfrm>
          <a:prstGeom prst="rect">
            <a:avLst/>
          </a:prstGeom>
          <a:effectLst>
            <a:outerShdw blurRad="50800" dist="38100" dir="2700000" algn="tl" rotWithShape="0">
              <a:prstClr val="black">
                <a:alpha val="40000"/>
              </a:prstClr>
            </a:outerShdw>
          </a:effectLst>
        </p:spPr>
        <p:txBody>
          <a:bodyPr wrap="none">
            <a:spAutoFit/>
          </a:bodyPr>
          <a:lstStyle/>
          <a:p>
            <a:r>
              <a:rPr lang="en-US" b="1" dirty="0" smtClean="0">
                <a:solidFill>
                  <a:schemeClr val="bg1"/>
                </a:solidFill>
                <a:latin typeface="Arial" panose="020B0604020202020204" pitchFamily="34" charset="0"/>
                <a:cs typeface="Arial" panose="020B0604020202020204" pitchFamily="34" charset="0"/>
              </a:rPr>
              <a:t>SELL</a:t>
            </a:r>
            <a:endParaRPr lang="en-US" b="1" dirty="0">
              <a:latin typeface="Arial" panose="020B0604020202020204" pitchFamily="34" charset="0"/>
              <a:cs typeface="Arial" panose="020B0604020202020204" pitchFamily="34" charset="0"/>
            </a:endParaRPr>
          </a:p>
        </p:txBody>
      </p:sp>
      <p:sp>
        <p:nvSpPr>
          <p:cNvPr id="11" name="Rectangle 10"/>
          <p:cNvSpPr/>
          <p:nvPr/>
        </p:nvSpPr>
        <p:spPr>
          <a:xfrm>
            <a:off x="6797888" y="4541321"/>
            <a:ext cx="1313180" cy="369332"/>
          </a:xfrm>
          <a:prstGeom prst="rect">
            <a:avLst/>
          </a:prstGeom>
          <a:effectLst>
            <a:outerShdw blurRad="50800" dist="38100" dir="2700000" algn="tl" rotWithShape="0">
              <a:prstClr val="black">
                <a:alpha val="40000"/>
              </a:prstClr>
            </a:outerShdw>
          </a:effectLst>
        </p:spPr>
        <p:txBody>
          <a:bodyPr wrap="none">
            <a:spAutoFit/>
          </a:bodyPr>
          <a:lstStyle/>
          <a:p>
            <a:r>
              <a:rPr lang="en-US" b="1" dirty="0" smtClean="0">
                <a:solidFill>
                  <a:schemeClr val="bg1"/>
                </a:solidFill>
                <a:latin typeface="Arial" panose="020B0604020202020204" pitchFamily="34" charset="0"/>
                <a:cs typeface="Arial" panose="020B0604020202020204" pitchFamily="34" charset="0"/>
              </a:rPr>
              <a:t>CONVERT</a:t>
            </a:r>
            <a:endParaRPr lang="en-US" b="1" dirty="0">
              <a:latin typeface="Arial" panose="020B0604020202020204" pitchFamily="34" charset="0"/>
              <a:cs typeface="Arial" panose="020B0604020202020204" pitchFamily="34" charset="0"/>
            </a:endParaRPr>
          </a:p>
        </p:txBody>
      </p:sp>
      <p:pic>
        <p:nvPicPr>
          <p:cNvPr id="13" name="Picture 12" descr="follow-lik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100" y="2941121"/>
            <a:ext cx="8001000" cy="1600200"/>
          </a:xfrm>
          <a:prstGeom prst="rect">
            <a:avLst/>
          </a:prstGeom>
        </p:spPr>
      </p:pic>
    </p:spTree>
    <p:extLst>
      <p:ext uri="{BB962C8B-B14F-4D97-AF65-F5344CB8AC3E}">
        <p14:creationId xmlns:p14="http://schemas.microsoft.com/office/powerpoint/2010/main" val="6739402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590812"/>
            <a:ext cx="9144000" cy="1470025"/>
          </a:xfrm>
          <a:effectLst>
            <a:outerShdw blurRad="50800" dist="38100" dir="3480000">
              <a:srgbClr val="000000">
                <a:alpha val="43000"/>
              </a:srgbClr>
            </a:outerShdw>
          </a:effectLst>
        </p:spPr>
        <p:txBody>
          <a:bodyPr>
            <a:normAutofit/>
          </a:bodyPr>
          <a:lstStyle/>
          <a:p>
            <a:pPr>
              <a:spcAft>
                <a:spcPts val="7200"/>
              </a:spcAft>
            </a:pPr>
            <a:r>
              <a:rPr lang="en-US" sz="3200" b="1" cap="all" dirty="0" smtClean="0">
                <a:solidFill>
                  <a:schemeClr val="bg1"/>
                </a:solidFill>
                <a:cs typeface="Arial" panose="020B0604020202020204" pitchFamily="34" charset="0"/>
              </a:rPr>
              <a:t>Google +</a:t>
            </a:r>
            <a:endParaRPr lang="en-US" sz="3200" b="1" dirty="0">
              <a:solidFill>
                <a:schemeClr val="bg1"/>
              </a:solidFill>
              <a:cs typeface="Arial" panose="020B0604020202020204" pitchFamily="34" charset="0"/>
            </a:endParaRPr>
          </a:p>
        </p:txBody>
      </p:sp>
      <p:cxnSp>
        <p:nvCxnSpPr>
          <p:cNvPr id="4" name="Straight Connector 3"/>
          <p:cNvCxnSpPr/>
          <p:nvPr/>
        </p:nvCxnSpPr>
        <p:spPr>
          <a:xfrm>
            <a:off x="1223433" y="4060837"/>
            <a:ext cx="6705600" cy="1588"/>
          </a:xfrm>
          <a:prstGeom prst="line">
            <a:avLst/>
          </a:prstGeom>
          <a:ln w="44450" cap="flat" cmpd="sng" algn="ctr">
            <a:solidFill>
              <a:schemeClr val="bg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16302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effectLst>
            <a:outerShdw blurRad="50800" dist="38100" dir="2700000" algn="tl" rotWithShape="0">
              <a:prstClr val="black">
                <a:alpha val="40000"/>
              </a:prstClr>
            </a:outerShdw>
          </a:effectLst>
        </p:spPr>
        <p:txBody>
          <a:bodyPr>
            <a:normAutofit/>
          </a:bodyPr>
          <a:lstStyle/>
          <a:p>
            <a:r>
              <a:rPr lang="en-US" sz="3200" b="1" cap="all" dirty="0" smtClean="0">
                <a:solidFill>
                  <a:schemeClr val="bg1"/>
                </a:solidFill>
                <a:latin typeface="Gotham-Medium"/>
                <a:cs typeface="Gotham-Medium"/>
              </a:rPr>
              <a:t>WHY LOCAL MATTERS</a:t>
            </a:r>
            <a:endParaRPr lang="en-US" sz="3200" b="1" cap="all" dirty="0">
              <a:solidFill>
                <a:schemeClr val="bg1"/>
              </a:solidFill>
              <a:latin typeface="Gotham-Medium"/>
              <a:cs typeface="Gotham-Medium"/>
            </a:endParaRPr>
          </a:p>
        </p:txBody>
      </p:sp>
      <p:cxnSp>
        <p:nvCxnSpPr>
          <p:cNvPr id="4" name="Straight Connector 3"/>
          <p:cNvCxnSpPr/>
          <p:nvPr/>
        </p:nvCxnSpPr>
        <p:spPr>
          <a:xfrm>
            <a:off x="1032934" y="1391706"/>
            <a:ext cx="7078132" cy="1588"/>
          </a:xfrm>
          <a:prstGeom prst="line">
            <a:avLst/>
          </a:prstGeom>
          <a:ln w="38100" cap="flat" cmpd="sng" algn="ctr">
            <a:solidFill>
              <a:schemeClr val="bg1"/>
            </a:solidFill>
            <a:prstDash val="solid"/>
            <a:round/>
            <a:headEnd type="none" w="med" len="med"/>
            <a:tailEnd type="none" w="med" len="med"/>
          </a:ln>
          <a:effectLst>
            <a:outerShdw blurRad="40005" dist="20000" dir="354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01183" y="2587625"/>
            <a:ext cx="7141634" cy="2092881"/>
          </a:xfrm>
          <a:prstGeom prst="rect">
            <a:avLst/>
          </a:prstGeom>
          <a:noFill/>
          <a:effectLst>
            <a:outerShdw blurRad="50800" dist="38100" dir="2700000" algn="tl" rotWithShape="0">
              <a:prstClr val="black">
                <a:alpha val="40000"/>
              </a:prstClr>
            </a:outerShdw>
          </a:effectLst>
        </p:spPr>
        <p:txBody>
          <a:bodyPr wrap="square" rtlCol="0">
            <a:spAutoFit/>
          </a:bodyPr>
          <a:lstStyle/>
          <a:p>
            <a:pPr>
              <a:spcAft>
                <a:spcPts val="600"/>
              </a:spcAft>
              <a:buFont typeface="Arial"/>
              <a:buChar char="•"/>
            </a:pPr>
            <a:r>
              <a:rPr lang="en-US" sz="2200" b="1" cap="all" dirty="0" smtClean="0">
                <a:solidFill>
                  <a:schemeClr val="bg1"/>
                </a:solidFill>
                <a:latin typeface="Arial" panose="020B0604020202020204" pitchFamily="34" charset="0"/>
                <a:cs typeface="Arial" panose="020B0604020202020204" pitchFamily="34" charset="0"/>
              </a:rPr>
              <a:t> Proper category association</a:t>
            </a:r>
          </a:p>
          <a:p>
            <a:pPr>
              <a:spcAft>
                <a:spcPts val="600"/>
              </a:spcAft>
              <a:buFont typeface="Arial"/>
              <a:buChar char="•"/>
            </a:pPr>
            <a:r>
              <a:rPr lang="en-US" sz="2200" b="1" cap="all" dirty="0">
                <a:solidFill>
                  <a:schemeClr val="bg1"/>
                </a:solidFill>
                <a:latin typeface="Arial" panose="020B0604020202020204" pitchFamily="34" charset="0"/>
                <a:cs typeface="Arial" panose="020B0604020202020204" pitchFamily="34" charset="0"/>
              </a:rPr>
              <a:t> </a:t>
            </a:r>
            <a:r>
              <a:rPr lang="en-US" sz="2200" b="1" cap="all" dirty="0" smtClean="0">
                <a:solidFill>
                  <a:schemeClr val="bg1"/>
                </a:solidFill>
                <a:latin typeface="Arial" panose="020B0604020202020204" pitchFamily="34" charset="0"/>
                <a:cs typeface="Arial" panose="020B0604020202020204" pitchFamily="34" charset="0"/>
              </a:rPr>
              <a:t>Physical address in city</a:t>
            </a:r>
          </a:p>
          <a:p>
            <a:pPr>
              <a:spcAft>
                <a:spcPts val="600"/>
              </a:spcAft>
              <a:buFont typeface="Arial"/>
              <a:buChar char="•"/>
            </a:pPr>
            <a:r>
              <a:rPr lang="en-US" sz="2200" b="1" cap="all" dirty="0" smtClean="0">
                <a:solidFill>
                  <a:schemeClr val="bg1"/>
                </a:solidFill>
                <a:latin typeface="Arial" panose="020B0604020202020204" pitchFamily="34" charset="0"/>
                <a:cs typeface="Arial" panose="020B0604020202020204" pitchFamily="34" charset="0"/>
              </a:rPr>
              <a:t> Owner verified Local Page</a:t>
            </a:r>
          </a:p>
          <a:p>
            <a:pPr>
              <a:spcAft>
                <a:spcPts val="600"/>
              </a:spcAft>
              <a:buFont typeface="Arial"/>
              <a:buChar char="•"/>
            </a:pPr>
            <a:r>
              <a:rPr lang="en-US" sz="2200" b="1" cap="all" dirty="0" smtClean="0">
                <a:solidFill>
                  <a:schemeClr val="bg1"/>
                </a:solidFill>
                <a:latin typeface="Arial" panose="020B0604020202020204" pitchFamily="34" charset="0"/>
                <a:cs typeface="Arial" panose="020B0604020202020204" pitchFamily="34" charset="0"/>
              </a:rPr>
              <a:t> exact Address on website</a:t>
            </a:r>
          </a:p>
          <a:p>
            <a:pPr>
              <a:spcAft>
                <a:spcPts val="600"/>
              </a:spcAft>
              <a:buFont typeface="Arial"/>
              <a:buChar char="•"/>
            </a:pPr>
            <a:r>
              <a:rPr lang="en-US" sz="2200" b="1" cap="all" dirty="0">
                <a:solidFill>
                  <a:schemeClr val="bg1"/>
                </a:solidFill>
                <a:latin typeface="Arial" panose="020B0604020202020204" pitchFamily="34" charset="0"/>
                <a:cs typeface="Arial" panose="020B0604020202020204" pitchFamily="34" charset="0"/>
              </a:rPr>
              <a:t> </a:t>
            </a:r>
            <a:r>
              <a:rPr lang="en-US" sz="2200" b="1" cap="all" dirty="0" smtClean="0">
                <a:solidFill>
                  <a:schemeClr val="bg1"/>
                </a:solidFill>
                <a:latin typeface="Arial" panose="020B0604020202020204" pitchFamily="34" charset="0"/>
                <a:cs typeface="Arial" panose="020B0604020202020204" pitchFamily="34" charset="0"/>
              </a:rPr>
              <a:t>Proximity of address to area of interest</a:t>
            </a:r>
            <a:endParaRPr lang="en-US" sz="2200" b="1" cap="all"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38035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normAutofit/>
          </a:bodyPr>
          <a:lstStyle/>
          <a:p>
            <a:r>
              <a:rPr lang="en-US" sz="3200" b="1" cap="all" dirty="0" smtClean="0">
                <a:solidFill>
                  <a:schemeClr val="bg1"/>
                </a:solidFill>
                <a:cs typeface="Arial" panose="020B0604020202020204" pitchFamily="34" charset="0"/>
              </a:rPr>
              <a:t>WHY Authorship MATTERS</a:t>
            </a:r>
            <a:endParaRPr lang="en-US" sz="3200" b="1" cap="all" dirty="0">
              <a:solidFill>
                <a:schemeClr val="bg1"/>
              </a:solidFill>
              <a:cs typeface="Arial" panose="020B0604020202020204" pitchFamily="34" charset="0"/>
            </a:endParaRPr>
          </a:p>
        </p:txBody>
      </p:sp>
      <p:cxnSp>
        <p:nvCxnSpPr>
          <p:cNvPr id="4" name="Straight Connector 3"/>
          <p:cNvCxnSpPr/>
          <p:nvPr/>
        </p:nvCxnSpPr>
        <p:spPr>
          <a:xfrm>
            <a:off x="1024467" y="1391706"/>
            <a:ext cx="7078132" cy="1588"/>
          </a:xfrm>
          <a:prstGeom prst="line">
            <a:avLst/>
          </a:prstGeom>
          <a:ln w="38100" cap="flat" cmpd="sng" algn="ctr">
            <a:solidFill>
              <a:schemeClr val="bg1"/>
            </a:solidFill>
            <a:prstDash val="solid"/>
            <a:round/>
            <a:headEnd type="none" w="med" len="med"/>
            <a:tailEnd type="none" w="med" len="med"/>
          </a:ln>
          <a:effectLst>
            <a:outerShdw blurRad="40005" dist="20000" dir="354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548341" y="2510362"/>
            <a:ext cx="6047318" cy="2431435"/>
          </a:xfrm>
          <a:prstGeom prst="rect">
            <a:avLst/>
          </a:prstGeom>
          <a:noFill/>
          <a:effectLst>
            <a:outerShdw blurRad="50800" dist="38100" dir="2700000" algn="tl" rotWithShape="0">
              <a:prstClr val="black">
                <a:alpha val="40000"/>
              </a:prstClr>
            </a:outerShdw>
          </a:effectLst>
        </p:spPr>
        <p:txBody>
          <a:bodyPr wrap="square" rtlCol="0">
            <a:spAutoFit/>
          </a:bodyPr>
          <a:lstStyle/>
          <a:p>
            <a:pPr>
              <a:spcAft>
                <a:spcPts val="600"/>
              </a:spcAft>
              <a:buFont typeface="Arial"/>
              <a:buChar char="•"/>
            </a:pPr>
            <a:r>
              <a:rPr lang="en-US" sz="2200" b="1" cap="all" dirty="0" smtClean="0">
                <a:solidFill>
                  <a:schemeClr val="bg1"/>
                </a:solidFill>
                <a:latin typeface="Arial" panose="020B0604020202020204" pitchFamily="34" charset="0"/>
                <a:cs typeface="Arial" panose="020B0604020202020204" pitchFamily="34" charset="0"/>
              </a:rPr>
              <a:t> Website is a publishing platform</a:t>
            </a:r>
          </a:p>
          <a:p>
            <a:pPr>
              <a:spcAft>
                <a:spcPts val="600"/>
              </a:spcAft>
              <a:buFont typeface="Arial"/>
              <a:buChar char="•"/>
            </a:pPr>
            <a:r>
              <a:rPr lang="en-US" sz="2200" b="1" cap="all" dirty="0">
                <a:solidFill>
                  <a:schemeClr val="bg1"/>
                </a:solidFill>
                <a:latin typeface="Arial" panose="020B0604020202020204" pitchFamily="34" charset="0"/>
                <a:cs typeface="Arial" panose="020B0604020202020204" pitchFamily="34" charset="0"/>
              </a:rPr>
              <a:t> </a:t>
            </a:r>
            <a:r>
              <a:rPr lang="en-US" sz="2200" b="1" cap="all" dirty="0" smtClean="0">
                <a:solidFill>
                  <a:schemeClr val="bg1"/>
                </a:solidFill>
                <a:latin typeface="Arial" panose="020B0604020202020204" pitchFamily="34" charset="0"/>
                <a:cs typeface="Arial" panose="020B0604020202020204" pitchFamily="34" charset="0"/>
              </a:rPr>
              <a:t>Being the “Face” for the company</a:t>
            </a:r>
          </a:p>
          <a:p>
            <a:pPr>
              <a:spcAft>
                <a:spcPts val="600"/>
              </a:spcAft>
              <a:buFont typeface="Arial"/>
              <a:buChar char="•"/>
            </a:pPr>
            <a:r>
              <a:rPr lang="en-US" sz="2200" b="1" cap="all" dirty="0" smtClean="0">
                <a:solidFill>
                  <a:schemeClr val="bg1"/>
                </a:solidFill>
                <a:latin typeface="Arial" panose="020B0604020202020204" pitchFamily="34" charset="0"/>
                <a:cs typeface="Arial" panose="020B0604020202020204" pitchFamily="34" charset="0"/>
              </a:rPr>
              <a:t> Authorship vs. Publisher</a:t>
            </a:r>
          </a:p>
          <a:p>
            <a:pPr>
              <a:spcAft>
                <a:spcPts val="600"/>
              </a:spcAft>
              <a:buFont typeface="Arial"/>
              <a:buChar char="•"/>
            </a:pPr>
            <a:r>
              <a:rPr lang="en-US" sz="2200" b="1" cap="all" dirty="0">
                <a:solidFill>
                  <a:schemeClr val="bg1"/>
                </a:solidFill>
                <a:latin typeface="Arial" panose="020B0604020202020204" pitchFamily="34" charset="0"/>
                <a:cs typeface="Arial" panose="020B0604020202020204" pitchFamily="34" charset="0"/>
              </a:rPr>
              <a:t> </a:t>
            </a:r>
            <a:r>
              <a:rPr lang="en-US" sz="2200" b="1" cap="all" dirty="0" smtClean="0">
                <a:solidFill>
                  <a:schemeClr val="bg1"/>
                </a:solidFill>
                <a:latin typeface="Arial" panose="020B0604020202020204" pitchFamily="34" charset="0"/>
                <a:cs typeface="Arial" panose="020B0604020202020204" pitchFamily="34" charset="0"/>
              </a:rPr>
              <a:t>More likely to click on authorship</a:t>
            </a:r>
            <a:br>
              <a:rPr lang="en-US" sz="2200" b="1" cap="all" dirty="0" smtClean="0">
                <a:solidFill>
                  <a:schemeClr val="bg1"/>
                </a:solidFill>
                <a:latin typeface="Arial" panose="020B0604020202020204" pitchFamily="34" charset="0"/>
                <a:cs typeface="Arial" panose="020B0604020202020204" pitchFamily="34" charset="0"/>
              </a:rPr>
            </a:br>
            <a:r>
              <a:rPr lang="en-US" sz="2200" b="1" cap="all" dirty="0" smtClean="0">
                <a:solidFill>
                  <a:schemeClr val="bg1"/>
                </a:solidFill>
                <a:latin typeface="Arial" panose="020B0604020202020204" pitchFamily="34" charset="0"/>
                <a:cs typeface="Arial" panose="020B0604020202020204" pitchFamily="34" charset="0"/>
              </a:rPr>
              <a:t>  than other topped ranked sites</a:t>
            </a:r>
          </a:p>
          <a:p>
            <a:pPr>
              <a:spcAft>
                <a:spcPts val="600"/>
              </a:spcAft>
              <a:buFont typeface="Arial"/>
              <a:buChar char="•"/>
            </a:pPr>
            <a:r>
              <a:rPr lang="en-US" sz="2200" b="1" cap="all" dirty="0">
                <a:solidFill>
                  <a:schemeClr val="bg1"/>
                </a:solidFill>
                <a:latin typeface="Arial" panose="020B0604020202020204" pitchFamily="34" charset="0"/>
                <a:cs typeface="Arial" panose="020B0604020202020204" pitchFamily="34" charset="0"/>
              </a:rPr>
              <a:t> </a:t>
            </a:r>
            <a:r>
              <a:rPr lang="en-US" sz="2200" b="1" cap="all" dirty="0" smtClean="0">
                <a:solidFill>
                  <a:schemeClr val="bg1"/>
                </a:solidFill>
                <a:latin typeface="Arial" panose="020B0604020202020204" pitchFamily="34" charset="0"/>
                <a:cs typeface="Arial" panose="020B0604020202020204" pitchFamily="34" charset="0"/>
              </a:rPr>
              <a:t>Author Rank</a:t>
            </a:r>
          </a:p>
        </p:txBody>
      </p:sp>
    </p:spTree>
    <p:extLst>
      <p:ext uri="{BB962C8B-B14F-4D97-AF65-F5344CB8AC3E}">
        <p14:creationId xmlns:p14="http://schemas.microsoft.com/office/powerpoint/2010/main" val="31509658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590812"/>
            <a:ext cx="9144000" cy="1470025"/>
          </a:xfrm>
          <a:effectLst>
            <a:outerShdw blurRad="50800" dist="38100" dir="3480000">
              <a:srgbClr val="000000">
                <a:alpha val="43000"/>
              </a:srgbClr>
            </a:outerShdw>
          </a:effectLst>
        </p:spPr>
        <p:txBody>
          <a:bodyPr>
            <a:normAutofit/>
          </a:bodyPr>
          <a:lstStyle/>
          <a:p>
            <a:pPr>
              <a:spcAft>
                <a:spcPts val="7200"/>
              </a:spcAft>
            </a:pPr>
            <a:r>
              <a:rPr lang="en-US" sz="3200" b="1" cap="all" dirty="0" smtClean="0">
                <a:solidFill>
                  <a:schemeClr val="bg1"/>
                </a:solidFill>
                <a:cs typeface="Arial" panose="020B0604020202020204" pitchFamily="34" charset="0"/>
              </a:rPr>
              <a:t>Video Blogging</a:t>
            </a:r>
            <a:endParaRPr lang="en-US" sz="3200" b="1" dirty="0">
              <a:solidFill>
                <a:schemeClr val="bg1"/>
              </a:solidFill>
              <a:cs typeface="Arial" panose="020B0604020202020204" pitchFamily="34" charset="0"/>
            </a:endParaRPr>
          </a:p>
        </p:txBody>
      </p:sp>
      <p:cxnSp>
        <p:nvCxnSpPr>
          <p:cNvPr id="4" name="Straight Connector 3"/>
          <p:cNvCxnSpPr/>
          <p:nvPr/>
        </p:nvCxnSpPr>
        <p:spPr>
          <a:xfrm>
            <a:off x="1223433" y="4060837"/>
            <a:ext cx="6705600" cy="1588"/>
          </a:xfrm>
          <a:prstGeom prst="line">
            <a:avLst/>
          </a:prstGeom>
          <a:ln w="44450" cap="flat" cmpd="sng" algn="ctr">
            <a:solidFill>
              <a:schemeClr val="bg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7833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normAutofit/>
          </a:bodyPr>
          <a:lstStyle/>
          <a:p>
            <a:r>
              <a:rPr lang="en-US" sz="3200" b="1" cap="all" dirty="0" smtClean="0">
                <a:solidFill>
                  <a:schemeClr val="bg1"/>
                </a:solidFill>
                <a:cs typeface="Arial" panose="020B0604020202020204" pitchFamily="34" charset="0"/>
              </a:rPr>
              <a:t>Video Blogging</a:t>
            </a:r>
            <a:endParaRPr lang="en-US" sz="3200" b="1" cap="all" dirty="0">
              <a:solidFill>
                <a:schemeClr val="bg1"/>
              </a:solidFill>
              <a:cs typeface="Arial" panose="020B0604020202020204" pitchFamily="34" charset="0"/>
            </a:endParaRPr>
          </a:p>
        </p:txBody>
      </p:sp>
      <p:cxnSp>
        <p:nvCxnSpPr>
          <p:cNvPr id="4" name="Straight Connector 3"/>
          <p:cNvCxnSpPr/>
          <p:nvPr/>
        </p:nvCxnSpPr>
        <p:spPr>
          <a:xfrm>
            <a:off x="1024467" y="1391706"/>
            <a:ext cx="7078132" cy="1588"/>
          </a:xfrm>
          <a:prstGeom prst="line">
            <a:avLst/>
          </a:prstGeom>
          <a:ln w="38100" cap="flat" cmpd="sng" algn="ctr">
            <a:solidFill>
              <a:schemeClr val="bg1"/>
            </a:solidFill>
            <a:prstDash val="solid"/>
            <a:round/>
            <a:headEnd type="none" w="med" len="med"/>
            <a:tailEnd type="none" w="med" len="med"/>
          </a:ln>
          <a:effectLst>
            <a:outerShdw blurRad="40005" dist="20000" dir="354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571201" y="2614930"/>
            <a:ext cx="6001598" cy="1677382"/>
          </a:xfrm>
          <a:prstGeom prst="rect">
            <a:avLst/>
          </a:prstGeom>
          <a:noFill/>
          <a:effectLst>
            <a:outerShdw blurRad="50800" dist="38100" dir="2700000" algn="tl" rotWithShape="0">
              <a:prstClr val="black">
                <a:alpha val="40000"/>
              </a:prstClr>
            </a:outerShdw>
          </a:effectLst>
        </p:spPr>
        <p:txBody>
          <a:bodyPr wrap="square" rtlCol="0">
            <a:spAutoFit/>
          </a:bodyPr>
          <a:lstStyle/>
          <a:p>
            <a:pPr>
              <a:spcAft>
                <a:spcPts val="600"/>
              </a:spcAft>
              <a:buFont typeface="Arial"/>
              <a:buChar char="•"/>
            </a:pPr>
            <a:r>
              <a:rPr lang="en-US" sz="2200" b="1" cap="all" dirty="0" smtClean="0">
                <a:solidFill>
                  <a:schemeClr val="bg1"/>
                </a:solidFill>
                <a:latin typeface="Arial" panose="020B0604020202020204" pitchFamily="34" charset="0"/>
                <a:cs typeface="Arial" panose="020B0604020202020204" pitchFamily="34" charset="0"/>
              </a:rPr>
              <a:t> Set up a YouTube Channel Now</a:t>
            </a:r>
          </a:p>
          <a:p>
            <a:pPr>
              <a:spcAft>
                <a:spcPts val="600"/>
              </a:spcAft>
              <a:buFont typeface="Arial"/>
              <a:buChar char="•"/>
            </a:pPr>
            <a:r>
              <a:rPr lang="en-US" sz="2200" b="1" cap="all" dirty="0" smtClean="0">
                <a:solidFill>
                  <a:schemeClr val="bg1"/>
                </a:solidFill>
                <a:latin typeface="Arial" panose="020B0604020202020204" pitchFamily="34" charset="0"/>
                <a:cs typeface="Arial" panose="020B0604020202020204" pitchFamily="34" charset="0"/>
              </a:rPr>
              <a:t> Google takes videos seriously</a:t>
            </a:r>
            <a:endParaRPr lang="en-US" sz="2200" b="1" cap="all" dirty="0">
              <a:solidFill>
                <a:schemeClr val="bg1"/>
              </a:solidFill>
              <a:latin typeface="Arial" panose="020B0604020202020204" pitchFamily="34" charset="0"/>
              <a:cs typeface="Arial" panose="020B0604020202020204" pitchFamily="34" charset="0"/>
            </a:endParaRPr>
          </a:p>
          <a:p>
            <a:pPr>
              <a:spcAft>
                <a:spcPts val="600"/>
              </a:spcAft>
              <a:buFont typeface="Arial"/>
              <a:buChar char="•"/>
            </a:pPr>
            <a:r>
              <a:rPr lang="en-US" sz="2200" b="1" cap="all" dirty="0" smtClean="0">
                <a:solidFill>
                  <a:schemeClr val="bg1"/>
                </a:solidFill>
                <a:latin typeface="Arial" panose="020B0604020202020204" pitchFamily="34" charset="0"/>
                <a:cs typeface="Arial" panose="020B0604020202020204" pitchFamily="34" charset="0"/>
              </a:rPr>
              <a:t> 53x times more likely to be clicked</a:t>
            </a:r>
          </a:p>
          <a:p>
            <a:pPr>
              <a:spcAft>
                <a:spcPts val="600"/>
              </a:spcAft>
              <a:buFont typeface="Arial"/>
              <a:buChar char="•"/>
            </a:pPr>
            <a:r>
              <a:rPr lang="en-US" sz="2200" b="1" cap="all" dirty="0" smtClean="0">
                <a:solidFill>
                  <a:schemeClr val="bg1"/>
                </a:solidFill>
                <a:latin typeface="Arial" panose="020B0604020202020204" pitchFamily="34" charset="0"/>
                <a:cs typeface="Arial" panose="020B0604020202020204" pitchFamily="34" charset="0"/>
              </a:rPr>
              <a:t> Relevancy &amp; Authority</a:t>
            </a:r>
          </a:p>
        </p:txBody>
      </p:sp>
    </p:spTree>
    <p:extLst>
      <p:ext uri="{BB962C8B-B14F-4D97-AF65-F5344CB8AC3E}">
        <p14:creationId xmlns:p14="http://schemas.microsoft.com/office/powerpoint/2010/main" val="18632285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160" y="3074672"/>
            <a:ext cx="4149090" cy="473596"/>
          </a:xfrm>
          <a:effectLst>
            <a:outerShdw blurRad="50800" dist="38100" dir="3480000">
              <a:srgbClr val="000000">
                <a:alpha val="43000"/>
              </a:srgbClr>
            </a:outerShdw>
          </a:effectLst>
        </p:spPr>
        <p:txBody>
          <a:bodyPr>
            <a:normAutofit fontScale="90000"/>
          </a:bodyPr>
          <a:lstStyle/>
          <a:p>
            <a:r>
              <a:rPr lang="en-US" sz="3200" b="1" cap="all" dirty="0" smtClean="0">
                <a:solidFill>
                  <a:schemeClr val="bg1"/>
                </a:solidFill>
                <a:cs typeface="Arial" panose="020B0604020202020204" pitchFamily="34" charset="0"/>
              </a:rPr>
              <a:t>Alex DiSebastian</a:t>
            </a:r>
            <a:endParaRPr lang="en-US" sz="2400" dirty="0">
              <a:solidFill>
                <a:schemeClr val="bg1"/>
              </a:solidFill>
              <a:cs typeface="Arial" panose="020B0604020202020204" pitchFamily="34" charset="0"/>
            </a:endParaRPr>
          </a:p>
        </p:txBody>
      </p:sp>
      <p:sp>
        <p:nvSpPr>
          <p:cNvPr id="3" name="Subtitle 2"/>
          <p:cNvSpPr>
            <a:spLocks noGrp="1"/>
          </p:cNvSpPr>
          <p:nvPr>
            <p:ph type="subTitle" idx="1"/>
          </p:nvPr>
        </p:nvSpPr>
        <p:spPr>
          <a:xfrm>
            <a:off x="577215" y="3756026"/>
            <a:ext cx="3268980" cy="445770"/>
          </a:xfrm>
          <a:effectLst>
            <a:outerShdw blurRad="50800" dist="38100" dir="3480000">
              <a:srgbClr val="000000">
                <a:alpha val="43000"/>
              </a:srgbClr>
            </a:outerShdw>
          </a:effectLst>
        </p:spPr>
        <p:txBody>
          <a:bodyPr>
            <a:normAutofit/>
          </a:bodyPr>
          <a:lstStyle/>
          <a:p>
            <a:r>
              <a:rPr lang="en-US" sz="2000" dirty="0" smtClean="0">
                <a:solidFill>
                  <a:schemeClr val="bg1"/>
                </a:solidFill>
                <a:cs typeface="Arial" panose="020B0604020202020204" pitchFamily="34" charset="0"/>
              </a:rPr>
              <a:t>Internet Marketing Director</a:t>
            </a:r>
            <a:endParaRPr lang="en-US" sz="2000" dirty="0">
              <a:solidFill>
                <a:schemeClr val="bg1"/>
              </a:solidFill>
              <a:cs typeface="Arial" panose="020B0604020202020204" pitchFamily="34" charset="0"/>
            </a:endParaRPr>
          </a:p>
        </p:txBody>
      </p:sp>
      <p:cxnSp>
        <p:nvCxnSpPr>
          <p:cNvPr id="5" name="Straight Connector 4"/>
          <p:cNvCxnSpPr/>
          <p:nvPr/>
        </p:nvCxnSpPr>
        <p:spPr>
          <a:xfrm>
            <a:off x="417195" y="3666605"/>
            <a:ext cx="3589020" cy="0"/>
          </a:xfrm>
          <a:prstGeom prst="line">
            <a:avLst/>
          </a:prstGeom>
          <a:ln w="44450" cap="flat" cmpd="sng" algn="ctr">
            <a:solidFill>
              <a:schemeClr val="bg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9" name="Title 1"/>
          <p:cNvSpPr txBox="1">
            <a:spLocks/>
          </p:cNvSpPr>
          <p:nvPr/>
        </p:nvSpPr>
        <p:spPr>
          <a:xfrm>
            <a:off x="4674870" y="3074672"/>
            <a:ext cx="4149090" cy="473596"/>
          </a:xfrm>
          <a:prstGeom prst="rect">
            <a:avLst/>
          </a:prstGeom>
          <a:effectLst>
            <a:outerShdw blurRad="50800" dist="38100" dir="3480000">
              <a:srgbClr val="000000">
                <a:alpha val="43000"/>
              </a:srgbClr>
            </a:outerShdw>
          </a:effectLst>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r>
              <a:rPr lang="en-US" sz="3200" b="1" cap="all" dirty="0" smtClean="0">
                <a:solidFill>
                  <a:schemeClr val="bg1"/>
                </a:solidFill>
                <a:cs typeface="Arial" panose="020B0604020202020204" pitchFamily="34" charset="0"/>
              </a:rPr>
              <a:t>Allison Gagliardi</a:t>
            </a:r>
            <a:endParaRPr lang="en-US" sz="2400" dirty="0">
              <a:solidFill>
                <a:schemeClr val="bg1"/>
              </a:solidFill>
              <a:cs typeface="Arial" panose="020B0604020202020204" pitchFamily="34" charset="0"/>
            </a:endParaRPr>
          </a:p>
        </p:txBody>
      </p:sp>
      <p:sp>
        <p:nvSpPr>
          <p:cNvPr id="10" name="Subtitle 2"/>
          <p:cNvSpPr txBox="1">
            <a:spLocks/>
          </p:cNvSpPr>
          <p:nvPr/>
        </p:nvSpPr>
        <p:spPr>
          <a:xfrm>
            <a:off x="5114925" y="3756026"/>
            <a:ext cx="3268980" cy="445770"/>
          </a:xfrm>
          <a:prstGeom prst="rect">
            <a:avLst/>
          </a:prstGeom>
          <a:effectLst>
            <a:outerShdw blurRad="50800" dist="38100" dir="3480000">
              <a:srgbClr val="000000">
                <a:alpha val="43000"/>
              </a:srgbClr>
            </a:outerShdw>
          </a:effectLst>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Arial" panose="020B0604020202020204" pitchFamily="34" charset="0"/>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Arial" panose="020B0604020202020204" pitchFamily="34" charset="0"/>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Arial" panose="020B0604020202020204" pitchFamily="34" charset="0"/>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Arial" panose="020B0604020202020204" pitchFamily="34" charset="0"/>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Arial" panose="020B0604020202020204" pitchFamily="34" charset="0"/>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000" dirty="0" smtClean="0">
                <a:solidFill>
                  <a:schemeClr val="bg1"/>
                </a:solidFill>
                <a:cs typeface="Arial" panose="020B0604020202020204" pitchFamily="34" charset="0"/>
              </a:rPr>
              <a:t>Content Editor</a:t>
            </a:r>
            <a:endParaRPr lang="en-US" sz="2000" dirty="0">
              <a:solidFill>
                <a:schemeClr val="bg1"/>
              </a:solidFill>
              <a:cs typeface="Arial" panose="020B0604020202020204" pitchFamily="34" charset="0"/>
            </a:endParaRPr>
          </a:p>
        </p:txBody>
      </p:sp>
      <p:cxnSp>
        <p:nvCxnSpPr>
          <p:cNvPr id="11" name="Straight Connector 10"/>
          <p:cNvCxnSpPr/>
          <p:nvPr/>
        </p:nvCxnSpPr>
        <p:spPr>
          <a:xfrm>
            <a:off x="4857750" y="3666605"/>
            <a:ext cx="3771900" cy="0"/>
          </a:xfrm>
          <a:prstGeom prst="line">
            <a:avLst/>
          </a:prstGeom>
          <a:ln w="44450" cap="flat" cmpd="sng" algn="ctr">
            <a:solidFill>
              <a:schemeClr val="bg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4" name="Subtitle 2"/>
          <p:cNvSpPr txBox="1">
            <a:spLocks/>
          </p:cNvSpPr>
          <p:nvPr/>
        </p:nvSpPr>
        <p:spPr>
          <a:xfrm>
            <a:off x="577215" y="4197352"/>
            <a:ext cx="3268980" cy="445770"/>
          </a:xfrm>
          <a:prstGeom prst="rect">
            <a:avLst/>
          </a:prstGeom>
          <a:effectLst>
            <a:outerShdw blurRad="50800" dist="38100" dir="3480000">
              <a:srgbClr val="000000">
                <a:alpha val="43000"/>
              </a:srgbClr>
            </a:outerShdw>
          </a:effectLst>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Arial" panose="020B0604020202020204" pitchFamily="34" charset="0"/>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Arial" panose="020B0604020202020204" pitchFamily="34" charset="0"/>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Arial" panose="020B0604020202020204" pitchFamily="34" charset="0"/>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Arial" panose="020B0604020202020204" pitchFamily="34" charset="0"/>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Arial" panose="020B0604020202020204" pitchFamily="34" charset="0"/>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000" dirty="0" smtClean="0">
                <a:solidFill>
                  <a:schemeClr val="bg1"/>
                </a:solidFill>
                <a:cs typeface="Arial" panose="020B0604020202020204" pitchFamily="34" charset="0"/>
              </a:rPr>
              <a:t>alex@paperstreet.com</a:t>
            </a:r>
            <a:endParaRPr lang="en-US" sz="2000" dirty="0">
              <a:solidFill>
                <a:schemeClr val="bg1"/>
              </a:solidFill>
              <a:cs typeface="Arial" panose="020B0604020202020204" pitchFamily="34" charset="0"/>
            </a:endParaRPr>
          </a:p>
        </p:txBody>
      </p:sp>
      <p:sp>
        <p:nvSpPr>
          <p:cNvPr id="15" name="Subtitle 2"/>
          <p:cNvSpPr txBox="1">
            <a:spLocks/>
          </p:cNvSpPr>
          <p:nvPr/>
        </p:nvSpPr>
        <p:spPr>
          <a:xfrm>
            <a:off x="5114925" y="4201796"/>
            <a:ext cx="3268980" cy="445770"/>
          </a:xfrm>
          <a:prstGeom prst="rect">
            <a:avLst/>
          </a:prstGeom>
          <a:effectLst>
            <a:outerShdw blurRad="50800" dist="38100" dir="3480000">
              <a:srgbClr val="000000">
                <a:alpha val="43000"/>
              </a:srgbClr>
            </a:outerShdw>
          </a:effectLst>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Arial" panose="020B0604020202020204" pitchFamily="34" charset="0"/>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Arial" panose="020B0604020202020204" pitchFamily="34" charset="0"/>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Arial" panose="020B0604020202020204" pitchFamily="34" charset="0"/>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Arial" panose="020B0604020202020204" pitchFamily="34" charset="0"/>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Arial" panose="020B0604020202020204" pitchFamily="34" charset="0"/>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000" dirty="0" smtClean="0">
                <a:solidFill>
                  <a:schemeClr val="bg1"/>
                </a:solidFill>
                <a:cs typeface="Arial" panose="020B0604020202020204" pitchFamily="34" charset="0"/>
              </a:rPr>
              <a:t>allison@paperstreet.com</a:t>
            </a:r>
            <a:endParaRPr lang="en-US" sz="2000" dirty="0">
              <a:solidFill>
                <a:schemeClr val="bg1"/>
              </a:solidFill>
              <a:cs typeface="Arial" panose="020B0604020202020204" pitchFamily="34" charset="0"/>
            </a:endParaRPr>
          </a:p>
        </p:txBody>
      </p:sp>
    </p:spTree>
    <p:extLst>
      <p:ext uri="{BB962C8B-B14F-4D97-AF65-F5344CB8AC3E}">
        <p14:creationId xmlns:p14="http://schemas.microsoft.com/office/powerpoint/2010/main" val="33563904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434" y="910762"/>
            <a:ext cx="7179734" cy="1927225"/>
          </a:xfrm>
          <a:effectLst>
            <a:outerShdw blurRad="50800" dist="38100" dir="3480000">
              <a:srgbClr val="000000">
                <a:alpha val="43000"/>
              </a:srgbClr>
            </a:outerShdw>
          </a:effectLst>
        </p:spPr>
        <p:txBody>
          <a:bodyPr>
            <a:noAutofit/>
          </a:bodyPr>
          <a:lstStyle/>
          <a:p>
            <a:r>
              <a:rPr lang="en-US" sz="3200" b="1" cap="all" dirty="0" smtClean="0">
                <a:solidFill>
                  <a:srgbClr val="FFFFFF"/>
                </a:solidFill>
                <a:cs typeface="Arial" panose="020B0604020202020204" pitchFamily="34" charset="0"/>
              </a:rPr>
              <a:t>Why this is important for </a:t>
            </a:r>
            <a:r>
              <a:rPr lang="en-US" sz="3200" b="1" cap="all" dirty="0" smtClean="0">
                <a:solidFill>
                  <a:srgbClr val="FFFFFF"/>
                </a:solidFill>
                <a:cs typeface="Arial" panose="020B0604020202020204" pitchFamily="34" charset="0"/>
              </a:rPr>
              <a:t>YOUR firm</a:t>
            </a:r>
            <a:endParaRPr lang="en-US" sz="3200" dirty="0">
              <a:cs typeface="Arial" panose="020B0604020202020204" pitchFamily="34" charset="0"/>
            </a:endParaRPr>
          </a:p>
        </p:txBody>
      </p:sp>
      <p:cxnSp>
        <p:nvCxnSpPr>
          <p:cNvPr id="5" name="Straight Connector 4"/>
          <p:cNvCxnSpPr/>
          <p:nvPr/>
        </p:nvCxnSpPr>
        <p:spPr>
          <a:xfrm>
            <a:off x="1223433" y="2826277"/>
            <a:ext cx="6705600" cy="1588"/>
          </a:xfrm>
          <a:prstGeom prst="line">
            <a:avLst/>
          </a:prstGeom>
          <a:ln w="44450" cap="flat" cmpd="sng" algn="ctr">
            <a:solidFill>
              <a:schemeClr val="bg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969434" y="3197225"/>
            <a:ext cx="7143046" cy="1785104"/>
          </a:xfrm>
          <a:prstGeom prst="rect">
            <a:avLst/>
          </a:prstGeom>
          <a:noFill/>
          <a:effectLst>
            <a:outerShdw blurRad="50800" dist="38100" dir="2700000" algn="tl" rotWithShape="0">
              <a:prstClr val="black">
                <a:alpha val="40000"/>
              </a:prstClr>
            </a:outerShdw>
          </a:effectLst>
        </p:spPr>
        <p:txBody>
          <a:bodyPr wrap="none" rtlCol="0">
            <a:spAutoFit/>
          </a:bodyPr>
          <a:lstStyle/>
          <a:p>
            <a:pPr>
              <a:spcAft>
                <a:spcPts val="600"/>
              </a:spcAft>
              <a:buFont typeface="Arial"/>
              <a:buChar char="•"/>
            </a:pPr>
            <a:r>
              <a:rPr lang="en-US" b="1" cap="all" dirty="0" smtClean="0">
                <a:solidFill>
                  <a:schemeClr val="bg1"/>
                </a:solidFill>
                <a:latin typeface="Arial" panose="020B0604020202020204" pitchFamily="34" charset="0"/>
                <a:cs typeface="Arial" panose="020B0604020202020204" pitchFamily="34" charset="0"/>
              </a:rPr>
              <a:t> ATTRACT </a:t>
            </a:r>
            <a:r>
              <a:rPr lang="en-US" b="1" cap="all" dirty="0">
                <a:solidFill>
                  <a:schemeClr val="bg1"/>
                </a:solidFill>
                <a:latin typeface="Arial" panose="020B0604020202020204" pitchFamily="34" charset="0"/>
                <a:cs typeface="Arial" panose="020B0604020202020204" pitchFamily="34" charset="0"/>
              </a:rPr>
              <a:t>NEW AND EXISTING </a:t>
            </a:r>
            <a:r>
              <a:rPr lang="en-US" b="1" cap="all" dirty="0" smtClean="0">
                <a:solidFill>
                  <a:schemeClr val="bg1"/>
                </a:solidFill>
                <a:latin typeface="Arial" panose="020B0604020202020204" pitchFamily="34" charset="0"/>
                <a:cs typeface="Arial" panose="020B0604020202020204" pitchFamily="34" charset="0"/>
              </a:rPr>
              <a:t>CLIENTS</a:t>
            </a:r>
          </a:p>
          <a:p>
            <a:pPr>
              <a:spcAft>
                <a:spcPts val="600"/>
              </a:spcAft>
              <a:buFont typeface="Arial"/>
              <a:buChar char="•"/>
            </a:pPr>
            <a:r>
              <a:rPr lang="en-US" b="1" cap="all" dirty="0" smtClean="0">
                <a:solidFill>
                  <a:schemeClr val="bg1"/>
                </a:solidFill>
                <a:latin typeface="Arial" panose="020B0604020202020204" pitchFamily="34" charset="0"/>
                <a:cs typeface="Arial" panose="020B0604020202020204" pitchFamily="34" charset="0"/>
              </a:rPr>
              <a:t> Increase </a:t>
            </a:r>
            <a:r>
              <a:rPr lang="en-US" b="1" cap="all" dirty="0">
                <a:solidFill>
                  <a:schemeClr val="bg1"/>
                </a:solidFill>
                <a:latin typeface="Arial" panose="020B0604020202020204" pitchFamily="34" charset="0"/>
                <a:cs typeface="Arial" panose="020B0604020202020204" pitchFamily="34" charset="0"/>
              </a:rPr>
              <a:t>BRAND Loyalty and </a:t>
            </a:r>
            <a:r>
              <a:rPr lang="en-US" b="1" cap="all" dirty="0" smtClean="0">
                <a:solidFill>
                  <a:schemeClr val="bg1"/>
                </a:solidFill>
                <a:latin typeface="Arial" panose="020B0604020202020204" pitchFamily="34" charset="0"/>
                <a:cs typeface="Arial" panose="020B0604020202020204" pitchFamily="34" charset="0"/>
              </a:rPr>
              <a:t>Emotional Attachment</a:t>
            </a:r>
          </a:p>
          <a:p>
            <a:pPr>
              <a:spcAft>
                <a:spcPts val="600"/>
              </a:spcAft>
              <a:buFont typeface="Arial"/>
              <a:buChar char="•"/>
            </a:pPr>
            <a:r>
              <a:rPr lang="en-US" b="1" cap="all" dirty="0" smtClean="0">
                <a:solidFill>
                  <a:schemeClr val="bg1"/>
                </a:solidFill>
                <a:latin typeface="Arial" panose="020B0604020202020204" pitchFamily="34" charset="0"/>
                <a:cs typeface="Arial" panose="020B0604020202020204" pitchFamily="34" charset="0"/>
              </a:rPr>
              <a:t> DEVELOP </a:t>
            </a:r>
            <a:r>
              <a:rPr lang="en-US" b="1" cap="all" dirty="0">
                <a:solidFill>
                  <a:schemeClr val="bg1"/>
                </a:solidFill>
                <a:latin typeface="Arial" panose="020B0604020202020204" pitchFamily="34" charset="0"/>
                <a:cs typeface="Arial" panose="020B0604020202020204" pitchFamily="34" charset="0"/>
              </a:rPr>
              <a:t>BRAND AWARENESS and </a:t>
            </a:r>
            <a:r>
              <a:rPr lang="en-US" b="1" cap="all" dirty="0" smtClean="0">
                <a:solidFill>
                  <a:schemeClr val="bg1"/>
                </a:solidFill>
                <a:latin typeface="Arial" panose="020B0604020202020204" pitchFamily="34" charset="0"/>
                <a:cs typeface="Arial" panose="020B0604020202020204" pitchFamily="34" charset="0"/>
              </a:rPr>
              <a:t>recognition</a:t>
            </a:r>
          </a:p>
          <a:p>
            <a:pPr>
              <a:spcAft>
                <a:spcPts val="600"/>
              </a:spcAft>
              <a:buFont typeface="Arial"/>
              <a:buChar char="•"/>
            </a:pPr>
            <a:r>
              <a:rPr lang="en-US" b="1" cap="all" dirty="0" smtClean="0">
                <a:solidFill>
                  <a:schemeClr val="bg1"/>
                </a:solidFill>
                <a:latin typeface="Arial" panose="020B0604020202020204" pitchFamily="34" charset="0"/>
                <a:cs typeface="Arial" panose="020B0604020202020204" pitchFamily="34" charset="0"/>
              </a:rPr>
              <a:t> Differentiate YOUR BRAND</a:t>
            </a:r>
          </a:p>
          <a:p>
            <a:pPr>
              <a:spcAft>
                <a:spcPts val="600"/>
              </a:spcAft>
              <a:buFont typeface="Arial"/>
              <a:buChar char="•"/>
            </a:pPr>
            <a:r>
              <a:rPr lang="en-US" b="1" cap="all" dirty="0" smtClean="0">
                <a:solidFill>
                  <a:schemeClr val="bg1"/>
                </a:solidFill>
                <a:latin typeface="Arial" panose="020B0604020202020204" pitchFamily="34" charset="0"/>
                <a:cs typeface="Arial" panose="020B0604020202020204" pitchFamily="34" charset="0"/>
              </a:rPr>
              <a:t> build </a:t>
            </a:r>
            <a:r>
              <a:rPr lang="en-US" b="1" cap="all" dirty="0">
                <a:solidFill>
                  <a:schemeClr val="bg1"/>
                </a:solidFill>
                <a:latin typeface="Arial" panose="020B0604020202020204" pitchFamily="34" charset="0"/>
                <a:cs typeface="Arial" panose="020B0604020202020204" pitchFamily="34" charset="0"/>
              </a:rPr>
              <a:t>credibility</a:t>
            </a:r>
            <a:endParaRPr lang="en-US"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590812"/>
            <a:ext cx="9144000" cy="1470025"/>
          </a:xfrm>
          <a:effectLst>
            <a:outerShdw blurRad="50800" dist="38100" dir="3480000">
              <a:srgbClr val="000000">
                <a:alpha val="43000"/>
              </a:srgbClr>
            </a:outerShdw>
          </a:effectLst>
        </p:spPr>
        <p:txBody>
          <a:bodyPr>
            <a:normAutofit/>
          </a:bodyPr>
          <a:lstStyle/>
          <a:p>
            <a:pPr>
              <a:spcAft>
                <a:spcPts val="7200"/>
              </a:spcAft>
            </a:pPr>
            <a:r>
              <a:rPr lang="en-US" sz="3200" b="1" cap="all" dirty="0" smtClean="0">
                <a:solidFill>
                  <a:schemeClr val="bg1"/>
                </a:solidFill>
                <a:cs typeface="Arial" panose="020B0604020202020204" pitchFamily="34" charset="0"/>
              </a:rPr>
              <a:t>CLIENT EXAMPLES</a:t>
            </a:r>
            <a:endParaRPr lang="en-US" sz="3200" b="1" dirty="0">
              <a:solidFill>
                <a:schemeClr val="bg1"/>
              </a:solidFill>
              <a:cs typeface="Arial" panose="020B0604020202020204" pitchFamily="34" charset="0"/>
            </a:endParaRPr>
          </a:p>
        </p:txBody>
      </p:sp>
      <p:cxnSp>
        <p:nvCxnSpPr>
          <p:cNvPr id="5" name="Straight Connector 4"/>
          <p:cNvCxnSpPr/>
          <p:nvPr/>
        </p:nvCxnSpPr>
        <p:spPr>
          <a:xfrm>
            <a:off x="1397000" y="3692528"/>
            <a:ext cx="6358467" cy="1588"/>
          </a:xfrm>
          <a:prstGeom prst="line">
            <a:avLst/>
          </a:prstGeom>
          <a:ln w="44450" cap="flat" cmpd="sng" algn="ctr">
            <a:solidFill>
              <a:schemeClr val="bg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53587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3" descr="facebook - zamansky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0142" y="677450"/>
            <a:ext cx="5043716" cy="5103956"/>
          </a:xfrm>
          <a:prstGeom prst="rect">
            <a:avLst/>
          </a:prstGeom>
        </p:spPr>
      </p:pic>
    </p:spTree>
    <p:extLst>
      <p:ext uri="{BB962C8B-B14F-4D97-AF65-F5344CB8AC3E}">
        <p14:creationId xmlns:p14="http://schemas.microsoft.com/office/powerpoint/2010/main" val="41562221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descr="Goog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1286" y="546497"/>
            <a:ext cx="5043636" cy="5124926"/>
          </a:xfrm>
          <a:prstGeom prst="rect">
            <a:avLst/>
          </a:prstGeom>
        </p:spPr>
      </p:pic>
    </p:spTree>
    <p:extLst>
      <p:ext uri="{BB962C8B-B14F-4D97-AF65-F5344CB8AC3E}">
        <p14:creationId xmlns:p14="http://schemas.microsoft.com/office/powerpoint/2010/main" val="1146144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3" descr="twitter - zamansk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143" y="951144"/>
            <a:ext cx="7075714" cy="4521660"/>
          </a:xfrm>
          <a:prstGeom prst="rect">
            <a:avLst/>
          </a:prstGeom>
        </p:spPr>
      </p:pic>
    </p:spTree>
    <p:extLst>
      <p:ext uri="{BB962C8B-B14F-4D97-AF65-F5344CB8AC3E}">
        <p14:creationId xmlns:p14="http://schemas.microsoft.com/office/powerpoint/2010/main" val="20986748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6" name="Picture 5" descr="youtube - bloo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000" y="612553"/>
            <a:ext cx="7366000" cy="5075438"/>
          </a:xfrm>
          <a:prstGeom prst="rect">
            <a:avLst/>
          </a:prstGeom>
        </p:spPr>
      </p:pic>
    </p:spTree>
    <p:extLst>
      <p:ext uri="{BB962C8B-B14F-4D97-AF65-F5344CB8AC3E}">
        <p14:creationId xmlns:p14="http://schemas.microsoft.com/office/powerpoint/2010/main" val="39133967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9370" y="674370"/>
            <a:ext cx="3985260" cy="5509260"/>
          </a:xfrm>
          <a:prstGeom prst="rect">
            <a:avLst/>
          </a:prstGeom>
        </p:spPr>
      </p:pic>
    </p:spTree>
    <p:extLst>
      <p:ext uri="{BB962C8B-B14F-4D97-AF65-F5344CB8AC3E}">
        <p14:creationId xmlns:p14="http://schemas.microsoft.com/office/powerpoint/2010/main" val="10892838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4080" y="2754630"/>
            <a:ext cx="4815840" cy="1348740"/>
          </a:xfrm>
          <a:prstGeom prst="rect">
            <a:avLst/>
          </a:prstGeom>
        </p:spPr>
      </p:pic>
    </p:spTree>
    <p:extLst>
      <p:ext uri="{BB962C8B-B14F-4D97-AF65-F5344CB8AC3E}">
        <p14:creationId xmlns:p14="http://schemas.microsoft.com/office/powerpoint/2010/main" val="31147995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5080" y="1383030"/>
            <a:ext cx="4053840" cy="4091940"/>
          </a:xfrm>
          <a:prstGeom prst="rect">
            <a:avLst/>
          </a:prstGeom>
        </p:spPr>
      </p:pic>
    </p:spTree>
    <p:extLst>
      <p:ext uri="{BB962C8B-B14F-4D97-AF65-F5344CB8AC3E}">
        <p14:creationId xmlns:p14="http://schemas.microsoft.com/office/powerpoint/2010/main" val="38402870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7470" y="746760"/>
            <a:ext cx="3909060" cy="5364480"/>
          </a:xfrm>
          <a:prstGeom prst="rect">
            <a:avLst/>
          </a:prstGeom>
        </p:spPr>
      </p:pic>
    </p:spTree>
    <p:extLst>
      <p:ext uri="{BB962C8B-B14F-4D97-AF65-F5344CB8AC3E}">
        <p14:creationId xmlns:p14="http://schemas.microsoft.com/office/powerpoint/2010/main" val="950123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3" name="Title 1"/>
          <p:cNvSpPr txBox="1">
            <a:spLocks/>
          </p:cNvSpPr>
          <p:nvPr/>
        </p:nvSpPr>
        <p:spPr>
          <a:xfrm>
            <a:off x="457200" y="274638"/>
            <a:ext cx="8229600" cy="1143000"/>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r>
              <a:rPr lang="en-US" sz="3200" b="1" cap="all" dirty="0" smtClean="0">
                <a:solidFill>
                  <a:schemeClr val="bg1"/>
                </a:solidFill>
                <a:latin typeface="Gotham-Medium"/>
                <a:cs typeface="Gotham-Medium"/>
              </a:rPr>
              <a:t>Agenda</a:t>
            </a:r>
            <a:endParaRPr lang="en-US" sz="3200" b="1" cap="all" dirty="0">
              <a:solidFill>
                <a:schemeClr val="bg1"/>
              </a:solidFill>
              <a:latin typeface="Gotham-Medium"/>
              <a:cs typeface="Gotham-Medium"/>
            </a:endParaRPr>
          </a:p>
        </p:txBody>
      </p:sp>
      <p:cxnSp>
        <p:nvCxnSpPr>
          <p:cNvPr id="16" name="Straight Connector 15"/>
          <p:cNvCxnSpPr/>
          <p:nvPr/>
        </p:nvCxnSpPr>
        <p:spPr>
          <a:xfrm>
            <a:off x="1032934" y="1391706"/>
            <a:ext cx="7078132" cy="1588"/>
          </a:xfrm>
          <a:prstGeom prst="line">
            <a:avLst/>
          </a:prstGeom>
          <a:ln w="38100" cap="flat" cmpd="sng" algn="ctr">
            <a:solidFill>
              <a:schemeClr val="bg1"/>
            </a:solidFill>
            <a:prstDash val="solid"/>
            <a:round/>
            <a:headEnd type="none" w="med" len="med"/>
            <a:tailEnd type="none" w="med" len="med"/>
          </a:ln>
          <a:effectLst>
            <a:outerShdw blurRad="40005" dist="20000" dir="354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975061" y="2164715"/>
            <a:ext cx="5193877" cy="2923877"/>
          </a:xfrm>
          <a:prstGeom prst="rect">
            <a:avLst/>
          </a:prstGeom>
          <a:noFill/>
          <a:effectLst>
            <a:outerShdw blurRad="50800" dist="38100" dir="2700000" algn="tl" rotWithShape="0">
              <a:prstClr val="black">
                <a:alpha val="40000"/>
              </a:prstClr>
            </a:outerShdw>
          </a:effectLst>
        </p:spPr>
        <p:txBody>
          <a:bodyPr wrap="square" rtlCol="0">
            <a:spAutoFit/>
          </a:bodyPr>
          <a:lstStyle/>
          <a:p>
            <a:pPr>
              <a:spcAft>
                <a:spcPts val="600"/>
              </a:spcAft>
              <a:buFont typeface="Arial"/>
              <a:buChar char="•"/>
            </a:pPr>
            <a:r>
              <a:rPr lang="en-US" sz="2200" b="1" cap="all" dirty="0" smtClean="0">
                <a:solidFill>
                  <a:schemeClr val="bg1"/>
                </a:solidFill>
                <a:latin typeface="Arial" panose="020B0604020202020204" pitchFamily="34" charset="0"/>
                <a:cs typeface="Arial" panose="020B0604020202020204" pitchFamily="34" charset="0"/>
              </a:rPr>
              <a:t> Core </a:t>
            </a:r>
            <a:r>
              <a:rPr lang="en-US" sz="2200" b="1" cap="all" dirty="0">
                <a:solidFill>
                  <a:schemeClr val="bg1"/>
                </a:solidFill>
                <a:latin typeface="Arial" panose="020B0604020202020204" pitchFamily="34" charset="0"/>
                <a:cs typeface="Arial" panose="020B0604020202020204" pitchFamily="34" charset="0"/>
              </a:rPr>
              <a:t>Content</a:t>
            </a:r>
          </a:p>
          <a:p>
            <a:pPr>
              <a:spcAft>
                <a:spcPts val="600"/>
              </a:spcAft>
              <a:buFont typeface="Arial"/>
              <a:buChar char="•"/>
            </a:pPr>
            <a:r>
              <a:rPr lang="en-US" sz="2200" b="1" cap="all" dirty="0" smtClean="0">
                <a:solidFill>
                  <a:schemeClr val="bg1"/>
                </a:solidFill>
                <a:latin typeface="Arial" panose="020B0604020202020204" pitchFamily="34" charset="0"/>
                <a:cs typeface="Arial" panose="020B0604020202020204" pitchFamily="34" charset="0"/>
              </a:rPr>
              <a:t> Blogging</a:t>
            </a:r>
            <a:endParaRPr lang="en-US" sz="2200" b="1" cap="all" dirty="0">
              <a:solidFill>
                <a:schemeClr val="bg1"/>
              </a:solidFill>
              <a:latin typeface="Arial" panose="020B0604020202020204" pitchFamily="34" charset="0"/>
              <a:cs typeface="Arial" panose="020B0604020202020204" pitchFamily="34" charset="0"/>
            </a:endParaRPr>
          </a:p>
          <a:p>
            <a:pPr>
              <a:spcAft>
                <a:spcPts val="600"/>
              </a:spcAft>
              <a:buFont typeface="Arial"/>
              <a:buChar char="•"/>
            </a:pPr>
            <a:r>
              <a:rPr lang="en-US" sz="2200" b="1" cap="all" dirty="0" smtClean="0">
                <a:solidFill>
                  <a:schemeClr val="bg1"/>
                </a:solidFill>
                <a:latin typeface="Arial" panose="020B0604020202020204" pitchFamily="34" charset="0"/>
                <a:cs typeface="Arial" panose="020B0604020202020204" pitchFamily="34" charset="0"/>
              </a:rPr>
              <a:t> Social </a:t>
            </a:r>
            <a:r>
              <a:rPr lang="en-US" sz="2200" b="1" cap="all" dirty="0">
                <a:solidFill>
                  <a:schemeClr val="bg1"/>
                </a:solidFill>
                <a:latin typeface="Arial" panose="020B0604020202020204" pitchFamily="34" charset="0"/>
                <a:cs typeface="Arial" panose="020B0604020202020204" pitchFamily="34" charset="0"/>
              </a:rPr>
              <a:t>Media</a:t>
            </a:r>
          </a:p>
          <a:p>
            <a:pPr>
              <a:spcAft>
                <a:spcPts val="600"/>
              </a:spcAft>
              <a:buFont typeface="Arial"/>
              <a:buChar char="•"/>
            </a:pPr>
            <a:r>
              <a:rPr lang="en-US" sz="2200" b="1" cap="all" dirty="0" smtClean="0">
                <a:solidFill>
                  <a:schemeClr val="bg1"/>
                </a:solidFill>
                <a:latin typeface="Arial" panose="020B0604020202020204" pitchFamily="34" charset="0"/>
                <a:cs typeface="Arial" panose="020B0604020202020204" pitchFamily="34" charset="0"/>
              </a:rPr>
              <a:t> Google +</a:t>
            </a:r>
          </a:p>
          <a:p>
            <a:pPr lvl="1">
              <a:spcAft>
                <a:spcPts val="600"/>
              </a:spcAft>
              <a:buFont typeface="Arial"/>
              <a:buChar char="•"/>
            </a:pPr>
            <a:r>
              <a:rPr lang="en-US" sz="2200" b="1" cap="all" dirty="0">
                <a:solidFill>
                  <a:schemeClr val="bg1"/>
                </a:solidFill>
                <a:latin typeface="Arial" panose="020B0604020202020204" pitchFamily="34" charset="0"/>
                <a:cs typeface="Arial" panose="020B0604020202020204" pitchFamily="34" charset="0"/>
              </a:rPr>
              <a:t> </a:t>
            </a:r>
            <a:r>
              <a:rPr lang="en-US" sz="2200" b="1" cap="all" dirty="0" smtClean="0">
                <a:solidFill>
                  <a:schemeClr val="bg1"/>
                </a:solidFill>
                <a:latin typeface="Arial" panose="020B0604020202020204" pitchFamily="34" charset="0"/>
                <a:cs typeface="Arial" panose="020B0604020202020204" pitchFamily="34" charset="0"/>
              </a:rPr>
              <a:t>Business Page/Local</a:t>
            </a:r>
          </a:p>
          <a:p>
            <a:pPr lvl="1">
              <a:spcAft>
                <a:spcPts val="600"/>
              </a:spcAft>
              <a:buFont typeface="Arial"/>
              <a:buChar char="•"/>
            </a:pPr>
            <a:r>
              <a:rPr lang="en-US" sz="2200" b="1" cap="all" dirty="0">
                <a:solidFill>
                  <a:schemeClr val="bg1"/>
                </a:solidFill>
                <a:latin typeface="Arial" panose="020B0604020202020204" pitchFamily="34" charset="0"/>
                <a:cs typeface="Arial" panose="020B0604020202020204" pitchFamily="34" charset="0"/>
              </a:rPr>
              <a:t> </a:t>
            </a:r>
            <a:r>
              <a:rPr lang="en-US" sz="2200" b="1" cap="all" dirty="0" smtClean="0">
                <a:solidFill>
                  <a:schemeClr val="bg1"/>
                </a:solidFill>
                <a:latin typeface="Arial" panose="020B0604020202020204" pitchFamily="34" charset="0"/>
                <a:cs typeface="Arial" panose="020B0604020202020204" pitchFamily="34" charset="0"/>
              </a:rPr>
              <a:t>Profile/Authorship </a:t>
            </a:r>
            <a:r>
              <a:rPr lang="en-US" sz="2200" b="1" cap="all" dirty="0">
                <a:solidFill>
                  <a:schemeClr val="bg1"/>
                </a:solidFill>
                <a:latin typeface="Arial" panose="020B0604020202020204" pitchFamily="34" charset="0"/>
                <a:cs typeface="Arial" panose="020B0604020202020204" pitchFamily="34" charset="0"/>
              </a:rPr>
              <a:t>Page(s)</a:t>
            </a:r>
          </a:p>
          <a:p>
            <a:pPr>
              <a:spcAft>
                <a:spcPts val="600"/>
              </a:spcAft>
              <a:buFont typeface="Arial"/>
              <a:buChar char="•"/>
            </a:pPr>
            <a:r>
              <a:rPr lang="en-US" sz="2200" b="1" cap="all" dirty="0" smtClean="0">
                <a:solidFill>
                  <a:schemeClr val="bg1"/>
                </a:solidFill>
                <a:latin typeface="Arial" panose="020B0604020202020204" pitchFamily="34" charset="0"/>
                <a:cs typeface="Arial" panose="020B0604020202020204" pitchFamily="34" charset="0"/>
              </a:rPr>
              <a:t> YouTube</a:t>
            </a:r>
            <a:endParaRPr lang="en-US" sz="2200" b="1" cap="all"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62851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100" y="1074420"/>
            <a:ext cx="6019800" cy="4709160"/>
          </a:xfrm>
          <a:prstGeom prst="rect">
            <a:avLst/>
          </a:prstGeom>
        </p:spPr>
      </p:pic>
    </p:spTree>
    <p:extLst>
      <p:ext uri="{BB962C8B-B14F-4D97-AF65-F5344CB8AC3E}">
        <p14:creationId xmlns:p14="http://schemas.microsoft.com/office/powerpoint/2010/main" val="1787109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2190" y="1927860"/>
            <a:ext cx="4579620" cy="3002280"/>
          </a:xfrm>
          <a:prstGeom prst="rect">
            <a:avLst/>
          </a:prstGeom>
        </p:spPr>
      </p:pic>
    </p:spTree>
    <p:extLst>
      <p:ext uri="{BB962C8B-B14F-4D97-AF65-F5344CB8AC3E}">
        <p14:creationId xmlns:p14="http://schemas.microsoft.com/office/powerpoint/2010/main" val="8354207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5050" y="2426970"/>
            <a:ext cx="4533900" cy="2004060"/>
          </a:xfrm>
          <a:prstGeom prst="rect">
            <a:avLst/>
          </a:prstGeom>
        </p:spPr>
      </p:pic>
    </p:spTree>
    <p:extLst>
      <p:ext uri="{BB962C8B-B14F-4D97-AF65-F5344CB8AC3E}">
        <p14:creationId xmlns:p14="http://schemas.microsoft.com/office/powerpoint/2010/main" val="33910975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8415" y="708660"/>
            <a:ext cx="4027170" cy="5440680"/>
          </a:xfrm>
          <a:prstGeom prst="rect">
            <a:avLst/>
          </a:prstGeom>
        </p:spPr>
      </p:pic>
    </p:spTree>
    <p:extLst>
      <p:ext uri="{BB962C8B-B14F-4D97-AF65-F5344CB8AC3E}">
        <p14:creationId xmlns:p14="http://schemas.microsoft.com/office/powerpoint/2010/main" val="6980824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0320" y="1089660"/>
            <a:ext cx="4023360" cy="4678680"/>
          </a:xfrm>
          <a:prstGeom prst="rect">
            <a:avLst/>
          </a:prstGeom>
        </p:spPr>
      </p:pic>
    </p:spTree>
    <p:extLst>
      <p:ext uri="{BB962C8B-B14F-4D97-AF65-F5344CB8AC3E}">
        <p14:creationId xmlns:p14="http://schemas.microsoft.com/office/powerpoint/2010/main" val="5281916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cap="all" dirty="0" smtClean="0">
                <a:solidFill>
                  <a:schemeClr val="bg1"/>
                </a:solidFill>
                <a:effectLst>
                  <a:outerShdw blurRad="50800" dist="38100" dir="3360000">
                    <a:srgbClr val="000000">
                      <a:alpha val="43000"/>
                    </a:srgbClr>
                  </a:outerShdw>
                </a:effectLst>
                <a:cs typeface="Arial" panose="020B0604020202020204" pitchFamily="34" charset="0"/>
              </a:rPr>
              <a:t>Food for thought</a:t>
            </a:r>
            <a:endParaRPr lang="en-US" sz="3200" b="1" cap="all" dirty="0">
              <a:solidFill>
                <a:schemeClr val="bg1"/>
              </a:solidFill>
              <a:effectLst>
                <a:outerShdw blurRad="50800" dist="38100" dir="3360000">
                  <a:srgbClr val="000000">
                    <a:alpha val="43000"/>
                  </a:srgbClr>
                </a:outerShdw>
              </a:effectLst>
              <a:cs typeface="Arial" panose="020B0604020202020204" pitchFamily="34" charset="0"/>
            </a:endParaRPr>
          </a:p>
        </p:txBody>
      </p:sp>
      <p:sp>
        <p:nvSpPr>
          <p:cNvPr id="3" name="Content Placeholder 2"/>
          <p:cNvSpPr>
            <a:spLocks noGrp="1"/>
          </p:cNvSpPr>
          <p:nvPr>
            <p:ph idx="1"/>
          </p:nvPr>
        </p:nvSpPr>
        <p:spPr>
          <a:xfrm>
            <a:off x="783780" y="1958705"/>
            <a:ext cx="7318819" cy="3619135"/>
          </a:xfrm>
          <a:effectLst>
            <a:outerShdw blurRad="50800" dist="38100" dir="3480000">
              <a:srgbClr val="000000">
                <a:alpha val="43000"/>
              </a:srgbClr>
            </a:outerShdw>
          </a:effectLst>
        </p:spPr>
        <p:txBody>
          <a:bodyPr>
            <a:noAutofit/>
          </a:bodyPr>
          <a:lstStyle/>
          <a:p>
            <a:r>
              <a:rPr lang="en-US" sz="2200" dirty="0">
                <a:solidFill>
                  <a:schemeClr val="bg1"/>
                </a:solidFill>
                <a:cs typeface="Arial" panose="020B0604020202020204" pitchFamily="34" charset="0"/>
              </a:rPr>
              <a:t>Do users have a hard time finding your company on social networks</a:t>
            </a:r>
            <a:r>
              <a:rPr lang="en-US" sz="2200" dirty="0" smtClean="0">
                <a:solidFill>
                  <a:schemeClr val="bg1"/>
                </a:solidFill>
                <a:cs typeface="Arial" panose="020B0604020202020204" pitchFamily="34" charset="0"/>
              </a:rPr>
              <a:t>?</a:t>
            </a:r>
            <a:endParaRPr lang="en-US" sz="2200" dirty="0">
              <a:solidFill>
                <a:schemeClr val="bg1"/>
              </a:solidFill>
              <a:cs typeface="Arial" panose="020B0604020202020204" pitchFamily="34" charset="0"/>
            </a:endParaRPr>
          </a:p>
          <a:p>
            <a:r>
              <a:rPr lang="en-US" sz="2200" dirty="0">
                <a:solidFill>
                  <a:schemeClr val="bg1"/>
                </a:solidFill>
                <a:cs typeface="Arial" panose="020B0604020202020204" pitchFamily="34" charset="0"/>
              </a:rPr>
              <a:t>Is it difficult to differentiate your company on social networks</a:t>
            </a:r>
            <a:r>
              <a:rPr lang="en-US" sz="2200" dirty="0" smtClean="0">
                <a:solidFill>
                  <a:schemeClr val="bg1"/>
                </a:solidFill>
                <a:cs typeface="Arial" panose="020B0604020202020204" pitchFamily="34" charset="0"/>
              </a:rPr>
              <a:t>?</a:t>
            </a:r>
            <a:endParaRPr lang="en-US" sz="2200" dirty="0">
              <a:solidFill>
                <a:schemeClr val="bg1"/>
              </a:solidFill>
              <a:cs typeface="Arial" panose="020B0604020202020204" pitchFamily="34" charset="0"/>
            </a:endParaRPr>
          </a:p>
          <a:p>
            <a:r>
              <a:rPr lang="en-US" sz="2200" dirty="0">
                <a:solidFill>
                  <a:schemeClr val="bg1"/>
                </a:solidFill>
                <a:cs typeface="Arial" panose="020B0604020202020204" pitchFamily="34" charset="0"/>
              </a:rPr>
              <a:t>Are your SMO accounts generating leads</a:t>
            </a:r>
            <a:r>
              <a:rPr lang="en-US" sz="2200" dirty="0" smtClean="0">
                <a:solidFill>
                  <a:schemeClr val="bg1"/>
                </a:solidFill>
                <a:cs typeface="Arial" panose="020B0604020202020204" pitchFamily="34" charset="0"/>
              </a:rPr>
              <a:t>?</a:t>
            </a:r>
            <a:endParaRPr lang="en-US" sz="2200" dirty="0">
              <a:solidFill>
                <a:schemeClr val="bg1"/>
              </a:solidFill>
              <a:cs typeface="Arial" panose="020B0604020202020204" pitchFamily="34" charset="0"/>
            </a:endParaRPr>
          </a:p>
          <a:p>
            <a:r>
              <a:rPr lang="en-US" sz="2200" dirty="0">
                <a:solidFill>
                  <a:schemeClr val="bg1"/>
                </a:solidFill>
                <a:cs typeface="Arial" panose="020B0604020202020204" pitchFamily="34" charset="0"/>
              </a:rPr>
              <a:t>Are users actively involved in your social networks</a:t>
            </a:r>
            <a:r>
              <a:rPr lang="en-US" sz="2200" dirty="0" smtClean="0">
                <a:solidFill>
                  <a:schemeClr val="bg1"/>
                </a:solidFill>
                <a:cs typeface="Arial" panose="020B0604020202020204" pitchFamily="34" charset="0"/>
              </a:rPr>
              <a:t>?</a:t>
            </a:r>
            <a:endParaRPr lang="en-US" sz="2200" dirty="0">
              <a:solidFill>
                <a:schemeClr val="bg1"/>
              </a:solidFill>
              <a:cs typeface="Arial" panose="020B0604020202020204" pitchFamily="34" charset="0"/>
            </a:endParaRPr>
          </a:p>
          <a:p>
            <a:r>
              <a:rPr lang="en-US" sz="2200" dirty="0">
                <a:solidFill>
                  <a:schemeClr val="bg1"/>
                </a:solidFill>
                <a:cs typeface="Arial" panose="020B0604020202020204" pitchFamily="34" charset="0"/>
              </a:rPr>
              <a:t>Do you need help identifying your social target demographic</a:t>
            </a:r>
            <a:r>
              <a:rPr lang="en-US" sz="2200" dirty="0" smtClean="0">
                <a:solidFill>
                  <a:schemeClr val="bg1"/>
                </a:solidFill>
                <a:cs typeface="Arial" panose="020B0604020202020204" pitchFamily="34" charset="0"/>
              </a:rPr>
              <a:t>?</a:t>
            </a:r>
          </a:p>
          <a:p>
            <a:r>
              <a:rPr lang="en-US" sz="2200" dirty="0" smtClean="0">
                <a:solidFill>
                  <a:schemeClr val="bg1"/>
                </a:solidFill>
                <a:cs typeface="Arial" panose="020B0604020202020204" pitchFamily="34" charset="0"/>
              </a:rPr>
              <a:t>Are you giving your competitors a run for their money?</a:t>
            </a:r>
            <a:endParaRPr lang="en-US" sz="2200" dirty="0">
              <a:solidFill>
                <a:schemeClr val="bg1"/>
              </a:solidFill>
              <a:cs typeface="Arial" panose="020B0604020202020204" pitchFamily="34" charset="0"/>
            </a:endParaRPr>
          </a:p>
          <a:p>
            <a:pPr>
              <a:spcAft>
                <a:spcPts val="600"/>
              </a:spcAft>
            </a:pPr>
            <a:endParaRPr lang="en-US" sz="2200" dirty="0">
              <a:solidFill>
                <a:schemeClr val="bg1"/>
              </a:solidFill>
              <a:cs typeface="Arial" panose="020B0604020202020204" pitchFamily="34" charset="0"/>
            </a:endParaRPr>
          </a:p>
        </p:txBody>
      </p:sp>
      <p:cxnSp>
        <p:nvCxnSpPr>
          <p:cNvPr id="4" name="Straight Connector 3"/>
          <p:cNvCxnSpPr/>
          <p:nvPr/>
        </p:nvCxnSpPr>
        <p:spPr>
          <a:xfrm>
            <a:off x="1024467" y="1417638"/>
            <a:ext cx="7078132" cy="1588"/>
          </a:xfrm>
          <a:prstGeom prst="line">
            <a:avLst/>
          </a:prstGeom>
          <a:ln w="38100" cap="flat" cmpd="sng" algn="ctr">
            <a:solidFill>
              <a:schemeClr val="bg1"/>
            </a:solidFill>
            <a:prstDash val="solid"/>
            <a:round/>
            <a:headEnd type="none" w="med" len="med"/>
            <a:tailEnd type="none" w="med" len="med"/>
          </a:ln>
          <a:effectLst>
            <a:outerShdw blurRad="40005" dist="20000" dir="354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24913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normAutofit/>
          </a:bodyPr>
          <a:lstStyle/>
          <a:p>
            <a:r>
              <a:rPr lang="en-US" sz="3200" b="1" cap="all" dirty="0" smtClean="0">
                <a:solidFill>
                  <a:schemeClr val="bg1"/>
                </a:solidFill>
                <a:cs typeface="Arial" panose="020B0604020202020204" pitchFamily="34" charset="0"/>
              </a:rPr>
              <a:t>resources</a:t>
            </a:r>
            <a:endParaRPr lang="en-US" sz="3200" b="1" cap="all" dirty="0">
              <a:solidFill>
                <a:schemeClr val="bg1"/>
              </a:solidFill>
              <a:cs typeface="Arial" panose="020B0604020202020204" pitchFamily="34" charset="0"/>
            </a:endParaRPr>
          </a:p>
        </p:txBody>
      </p:sp>
      <p:sp>
        <p:nvSpPr>
          <p:cNvPr id="3" name="Content Placeholder 2"/>
          <p:cNvSpPr>
            <a:spLocks noGrp="1"/>
          </p:cNvSpPr>
          <p:nvPr>
            <p:ph idx="1"/>
          </p:nvPr>
        </p:nvSpPr>
        <p:spPr>
          <a:xfrm>
            <a:off x="914400" y="1984837"/>
            <a:ext cx="7315200" cy="2918634"/>
          </a:xfrm>
          <a:noFill/>
          <a:ln>
            <a:noFill/>
          </a:ln>
          <a:effectLst/>
        </p:spPr>
        <p:txBody>
          <a:bodyPr>
            <a:normAutofit/>
          </a:bodyPr>
          <a:lstStyle/>
          <a:p>
            <a:r>
              <a:rPr lang="en-US" sz="2200" b="1" dirty="0">
                <a:solidFill>
                  <a:schemeClr val="bg1"/>
                </a:solidFill>
                <a:cs typeface="Arial" panose="020B0604020202020204" pitchFamily="34" charset="0"/>
              </a:rPr>
              <a:t>The Best Websites to Spark Ideas for Social Media </a:t>
            </a:r>
            <a:r>
              <a:rPr lang="en-US" sz="2200" b="1" dirty="0" smtClean="0">
                <a:solidFill>
                  <a:schemeClr val="bg1"/>
                </a:solidFill>
                <a:cs typeface="Arial" panose="020B0604020202020204" pitchFamily="34" charset="0"/>
              </a:rPr>
              <a:t>Posts</a:t>
            </a:r>
          </a:p>
          <a:p>
            <a:r>
              <a:rPr lang="en-US" sz="2200" b="1" dirty="0" smtClean="0">
                <a:solidFill>
                  <a:schemeClr val="bg1"/>
                </a:solidFill>
                <a:cs typeface="Arial" panose="020B0604020202020204" pitchFamily="34" charset="0"/>
              </a:rPr>
              <a:t>10 </a:t>
            </a:r>
            <a:r>
              <a:rPr lang="en-US" sz="2200" b="1" dirty="0">
                <a:solidFill>
                  <a:schemeClr val="bg1"/>
                </a:solidFill>
                <a:cs typeface="Arial" panose="020B0604020202020204" pitchFamily="34" charset="0"/>
              </a:rPr>
              <a:t>Blogging Best Practices for Law Firms and </a:t>
            </a:r>
            <a:r>
              <a:rPr lang="en-US" sz="2200" b="1" dirty="0" smtClean="0">
                <a:solidFill>
                  <a:schemeClr val="bg1"/>
                </a:solidFill>
                <a:cs typeface="Arial" panose="020B0604020202020204" pitchFamily="34" charset="0"/>
              </a:rPr>
              <a:t>Businesses</a:t>
            </a:r>
          </a:p>
          <a:p>
            <a:r>
              <a:rPr lang="en-US" sz="2200" b="1" dirty="0">
                <a:solidFill>
                  <a:schemeClr val="bg1"/>
                </a:solidFill>
                <a:cs typeface="Arial" panose="020B0604020202020204" pitchFamily="34" charset="0"/>
              </a:rPr>
              <a:t>Five Don’ts of Social Media for Law </a:t>
            </a:r>
            <a:r>
              <a:rPr lang="en-US" sz="2200" b="1" dirty="0" smtClean="0">
                <a:solidFill>
                  <a:schemeClr val="bg1"/>
                </a:solidFill>
                <a:cs typeface="Arial" panose="020B0604020202020204" pitchFamily="34" charset="0"/>
              </a:rPr>
              <a:t>Firms</a:t>
            </a:r>
          </a:p>
          <a:p>
            <a:r>
              <a:rPr lang="en-US" sz="2200" b="1" dirty="0">
                <a:solidFill>
                  <a:schemeClr val="bg1"/>
                </a:solidFill>
                <a:cs typeface="Arial" panose="020B0604020202020204" pitchFamily="34" charset="0"/>
              </a:rPr>
              <a:t>Social Media Topics for Law </a:t>
            </a:r>
            <a:r>
              <a:rPr lang="en-US" sz="2200" b="1" dirty="0" smtClean="0">
                <a:solidFill>
                  <a:schemeClr val="bg1"/>
                </a:solidFill>
                <a:cs typeface="Arial" panose="020B0604020202020204" pitchFamily="34" charset="0"/>
              </a:rPr>
              <a:t>Firms</a:t>
            </a:r>
          </a:p>
          <a:p>
            <a:r>
              <a:rPr lang="en-US" sz="2200" b="1" dirty="0">
                <a:solidFill>
                  <a:schemeClr val="bg1"/>
                </a:solidFill>
                <a:cs typeface="Arial" panose="020B0604020202020204" pitchFamily="34" charset="0"/>
              </a:rPr>
              <a:t>Video Marketing – How it Works And Why to Use It</a:t>
            </a:r>
          </a:p>
          <a:p>
            <a:endParaRPr lang="en-US" sz="2200" b="1" dirty="0">
              <a:solidFill>
                <a:schemeClr val="bg1"/>
              </a:solidFill>
              <a:cs typeface="Arial" panose="020B0604020202020204" pitchFamily="34" charset="0"/>
            </a:endParaRPr>
          </a:p>
          <a:p>
            <a:pPr marL="0" indent="0">
              <a:buNone/>
            </a:pPr>
            <a:endParaRPr lang="en-US" sz="2200" b="1" dirty="0">
              <a:solidFill>
                <a:schemeClr val="bg1"/>
              </a:solidFill>
              <a:cs typeface="Arial" panose="020B0604020202020204" pitchFamily="34" charset="0"/>
            </a:endParaRPr>
          </a:p>
        </p:txBody>
      </p:sp>
      <p:cxnSp>
        <p:nvCxnSpPr>
          <p:cNvPr id="4" name="Straight Connector 3"/>
          <p:cNvCxnSpPr/>
          <p:nvPr/>
        </p:nvCxnSpPr>
        <p:spPr>
          <a:xfrm>
            <a:off x="1024467" y="1416050"/>
            <a:ext cx="7078132" cy="1588"/>
          </a:xfrm>
          <a:prstGeom prst="line">
            <a:avLst/>
          </a:prstGeom>
          <a:ln w="38100" cap="flat" cmpd="sng" algn="ctr">
            <a:solidFill>
              <a:schemeClr val="bg1"/>
            </a:solidFill>
            <a:prstDash val="solid"/>
            <a:round/>
            <a:headEnd type="none" w="med" len="med"/>
            <a:tailEnd type="none" w="med" len="med"/>
          </a:ln>
          <a:effectLst>
            <a:outerShdw blurRad="40005" dist="20000" dir="354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2071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normAutofit/>
          </a:bodyPr>
          <a:lstStyle/>
          <a:p>
            <a:r>
              <a:rPr lang="en-US" sz="3200" b="1" cap="all" dirty="0" smtClean="0">
                <a:solidFill>
                  <a:schemeClr val="bg1"/>
                </a:solidFill>
                <a:cs typeface="Arial" panose="020B0604020202020204" pitchFamily="34" charset="0"/>
              </a:rPr>
              <a:t>SUMMARY</a:t>
            </a:r>
            <a:endParaRPr lang="en-US" sz="3200" b="1" cap="all" dirty="0">
              <a:solidFill>
                <a:schemeClr val="bg1"/>
              </a:solidFill>
              <a:cs typeface="Arial" panose="020B0604020202020204" pitchFamily="34" charset="0"/>
            </a:endParaRPr>
          </a:p>
        </p:txBody>
      </p:sp>
      <p:sp>
        <p:nvSpPr>
          <p:cNvPr id="3" name="Content Placeholder 2"/>
          <p:cNvSpPr>
            <a:spLocks noGrp="1"/>
          </p:cNvSpPr>
          <p:nvPr>
            <p:ph idx="1"/>
          </p:nvPr>
        </p:nvSpPr>
        <p:spPr>
          <a:xfrm>
            <a:off x="0" y="2974075"/>
            <a:ext cx="9144000" cy="2638055"/>
          </a:xfrm>
          <a:effectLst>
            <a:outerShdw blurRad="50800" dist="38100" dir="3480000">
              <a:srgbClr val="000000">
                <a:alpha val="43000"/>
              </a:srgbClr>
            </a:outerShdw>
          </a:effectLst>
        </p:spPr>
        <p:txBody>
          <a:bodyPr>
            <a:normAutofit lnSpcReduction="10000"/>
          </a:bodyPr>
          <a:lstStyle/>
          <a:p>
            <a:pPr marL="0" indent="0" algn="ctr">
              <a:buNone/>
            </a:pPr>
            <a:r>
              <a:rPr lang="en-US" sz="2200" b="1" dirty="0" smtClean="0">
                <a:solidFill>
                  <a:schemeClr val="bg1"/>
                </a:solidFill>
                <a:cs typeface="Arial" panose="020B0604020202020204" pitchFamily="34" charset="0"/>
              </a:rPr>
              <a:t>HIGH RANKINGS</a:t>
            </a:r>
          </a:p>
          <a:p>
            <a:pPr marL="0" indent="0" algn="ctr">
              <a:buNone/>
            </a:pPr>
            <a:r>
              <a:rPr lang="en-US" sz="2200" b="1" dirty="0" smtClean="0">
                <a:solidFill>
                  <a:schemeClr val="bg1"/>
                </a:solidFill>
                <a:cs typeface="Arial" panose="020B0604020202020204" pitchFamily="34" charset="0"/>
              </a:rPr>
              <a:t>MORE CONVERSIONS </a:t>
            </a:r>
          </a:p>
          <a:p>
            <a:pPr marL="0" indent="0" algn="ctr">
              <a:buNone/>
            </a:pPr>
            <a:r>
              <a:rPr lang="en-US" sz="2200" b="1" dirty="0" smtClean="0">
                <a:solidFill>
                  <a:schemeClr val="bg1"/>
                </a:solidFill>
                <a:cs typeface="Arial" panose="020B0604020202020204" pitchFamily="34" charset="0"/>
              </a:rPr>
              <a:t>BETTER BUSINESS </a:t>
            </a:r>
          </a:p>
          <a:p>
            <a:pPr marL="0" indent="0" algn="ctr">
              <a:buNone/>
            </a:pPr>
            <a:r>
              <a:rPr lang="en-US" sz="2200" b="1" dirty="0" smtClean="0">
                <a:solidFill>
                  <a:schemeClr val="bg1"/>
                </a:solidFill>
                <a:cs typeface="Arial" panose="020B0604020202020204" pitchFamily="34" charset="0"/>
              </a:rPr>
              <a:t>________________________</a:t>
            </a:r>
          </a:p>
          <a:p>
            <a:pPr marL="0" indent="0" algn="ctr">
              <a:buNone/>
            </a:pPr>
            <a:endParaRPr lang="en-US" sz="2200" b="1" dirty="0" smtClean="0">
              <a:solidFill>
                <a:schemeClr val="bg1"/>
              </a:solidFill>
              <a:cs typeface="Arial" panose="020B0604020202020204" pitchFamily="34" charset="0"/>
            </a:endParaRPr>
          </a:p>
          <a:p>
            <a:pPr marL="0" indent="0" algn="ctr">
              <a:buNone/>
            </a:pPr>
            <a:r>
              <a:rPr lang="en-US" sz="2200" b="1" dirty="0" smtClean="0">
                <a:solidFill>
                  <a:schemeClr val="bg1"/>
                </a:solidFill>
                <a:cs typeface="Arial" panose="020B0604020202020204" pitchFamily="34" charset="0"/>
              </a:rPr>
              <a:t>HAPPY LAWYERS &amp; </a:t>
            </a:r>
          </a:p>
          <a:p>
            <a:pPr marL="0" indent="0" algn="ctr">
              <a:buNone/>
            </a:pPr>
            <a:r>
              <a:rPr lang="en-US" sz="2200" b="1" dirty="0" smtClean="0">
                <a:solidFill>
                  <a:schemeClr val="bg1"/>
                </a:solidFill>
                <a:cs typeface="Arial" panose="020B0604020202020204" pitchFamily="34" charset="0"/>
              </a:rPr>
              <a:t>INTERNET MARKETING TEAM</a:t>
            </a:r>
            <a:endParaRPr lang="en-US" sz="2200" b="1" dirty="0">
              <a:solidFill>
                <a:schemeClr val="bg1"/>
              </a:solidFill>
              <a:cs typeface="Arial" panose="020B0604020202020204" pitchFamily="34" charset="0"/>
            </a:endParaRPr>
          </a:p>
        </p:txBody>
      </p:sp>
      <p:cxnSp>
        <p:nvCxnSpPr>
          <p:cNvPr id="4" name="Straight Connector 3"/>
          <p:cNvCxnSpPr/>
          <p:nvPr/>
        </p:nvCxnSpPr>
        <p:spPr>
          <a:xfrm>
            <a:off x="1024467" y="1416050"/>
            <a:ext cx="7078132" cy="1588"/>
          </a:xfrm>
          <a:prstGeom prst="line">
            <a:avLst/>
          </a:prstGeom>
          <a:ln w="38100" cap="flat" cmpd="sng" algn="ctr">
            <a:solidFill>
              <a:schemeClr val="bg1"/>
            </a:solidFill>
            <a:prstDash val="solid"/>
            <a:round/>
            <a:headEnd type="none" w="med" len="med"/>
            <a:tailEnd type="none" w="med" len="med"/>
          </a:ln>
          <a:effectLst>
            <a:outerShdw blurRad="40005" dist="20000" dir="354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732461" y="1826108"/>
            <a:ext cx="5365569" cy="430887"/>
          </a:xfrm>
          <a:prstGeom prst="rect">
            <a:avLst/>
          </a:prstGeom>
          <a:noFill/>
        </p:spPr>
        <p:txBody>
          <a:bodyPr wrap="square" rtlCol="0">
            <a:spAutoFit/>
          </a:bodyPr>
          <a:lstStyle/>
          <a:p>
            <a:r>
              <a:rPr lang="en-US" sz="2200" b="1" dirty="0">
                <a:solidFill>
                  <a:schemeClr val="bg1"/>
                </a:solidFill>
                <a:latin typeface="Arial" panose="020B0604020202020204" pitchFamily="34" charset="0"/>
                <a:cs typeface="Arial" panose="020B0604020202020204" pitchFamily="34" charset="0"/>
              </a:rPr>
              <a:t>A STRONG SOCIAL MEDIA </a:t>
            </a:r>
            <a:r>
              <a:rPr lang="en-US" sz="2200" b="1" dirty="0" smtClean="0">
                <a:solidFill>
                  <a:schemeClr val="bg1"/>
                </a:solidFill>
                <a:latin typeface="Arial" panose="020B0604020202020204" pitchFamily="34" charset="0"/>
                <a:cs typeface="Arial" panose="020B0604020202020204" pitchFamily="34" charset="0"/>
              </a:rPr>
              <a:t>PRESENCE</a:t>
            </a:r>
            <a:endParaRPr lang="en-US" sz="2200" b="1"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4132760" y="2203298"/>
            <a:ext cx="473530" cy="769441"/>
          </a:xfrm>
          <a:prstGeom prst="rect">
            <a:avLst/>
          </a:prstGeom>
          <a:noFill/>
        </p:spPr>
        <p:txBody>
          <a:bodyPr wrap="square" rtlCol="0">
            <a:spAutoFit/>
          </a:bodyPr>
          <a:lstStyle/>
          <a:p>
            <a:r>
              <a:rPr lang="en-US" sz="4400" b="1" dirty="0" smtClean="0">
                <a:solidFill>
                  <a:schemeClr val="bg1"/>
                </a:solidFill>
                <a:latin typeface="Arial" panose="020B0604020202020204" pitchFamily="34" charset="0"/>
                <a:cs typeface="Arial" panose="020B0604020202020204" pitchFamily="34" charset="0"/>
              </a:rPr>
              <a:t>=</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0216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0" y="386227"/>
            <a:ext cx="9144000" cy="1470025"/>
          </a:xfrm>
          <a:effectLst>
            <a:outerShdw blurRad="50800" dist="38100" dir="3480000">
              <a:srgbClr val="000000">
                <a:alpha val="43000"/>
              </a:srgbClr>
            </a:outerShdw>
          </a:effectLst>
        </p:spPr>
        <p:txBody>
          <a:bodyPr>
            <a:normAutofit/>
          </a:bodyPr>
          <a:lstStyle/>
          <a:p>
            <a:pPr>
              <a:spcAft>
                <a:spcPts val="7200"/>
              </a:spcAft>
            </a:pPr>
            <a:r>
              <a:rPr lang="en-US" sz="3200" b="1" cap="all" dirty="0" smtClean="0">
                <a:solidFill>
                  <a:schemeClr val="bg1"/>
                </a:solidFill>
                <a:cs typeface="Arial" panose="020B0604020202020204" pitchFamily="34" charset="0"/>
              </a:rPr>
              <a:t>Your tools for establishing </a:t>
            </a:r>
            <a:br>
              <a:rPr lang="en-US" sz="3200" b="1" cap="all" dirty="0" smtClean="0">
                <a:solidFill>
                  <a:schemeClr val="bg1"/>
                </a:solidFill>
                <a:cs typeface="Arial" panose="020B0604020202020204" pitchFamily="34" charset="0"/>
              </a:rPr>
            </a:br>
            <a:r>
              <a:rPr lang="en-US" sz="3200" b="1" cap="all" dirty="0" smtClean="0">
                <a:solidFill>
                  <a:schemeClr val="bg1"/>
                </a:solidFill>
                <a:cs typeface="Arial" panose="020B0604020202020204" pitchFamily="34" charset="0"/>
              </a:rPr>
              <a:t>industry dominance:</a:t>
            </a:r>
            <a:endParaRPr lang="en-US" sz="3200" b="1" dirty="0">
              <a:solidFill>
                <a:schemeClr val="bg1"/>
              </a:solidFill>
              <a:cs typeface="Arial" panose="020B0604020202020204" pitchFamily="34" charset="0"/>
            </a:endParaRPr>
          </a:p>
        </p:txBody>
      </p:sp>
      <p:sp>
        <p:nvSpPr>
          <p:cNvPr id="5" name="TextBox 4"/>
          <p:cNvSpPr txBox="1"/>
          <p:nvPr/>
        </p:nvSpPr>
        <p:spPr>
          <a:xfrm>
            <a:off x="1425113" y="3569541"/>
            <a:ext cx="6293774" cy="2169825"/>
          </a:xfrm>
          <a:prstGeom prst="rect">
            <a:avLst/>
          </a:prstGeom>
          <a:noFill/>
          <a:effectLst>
            <a:outerShdw blurRad="50800" dist="38100" dir="2700000" algn="tl" rotWithShape="0">
              <a:prstClr val="black">
                <a:alpha val="40000"/>
              </a:prstClr>
            </a:outerShdw>
          </a:effectLst>
        </p:spPr>
        <p:txBody>
          <a:bodyPr wrap="none" rtlCol="0">
            <a:spAutoFit/>
          </a:bodyPr>
          <a:lstStyle/>
          <a:p>
            <a:pPr algn="ctr">
              <a:lnSpc>
                <a:spcPts val="5000"/>
              </a:lnSpc>
              <a:spcAft>
                <a:spcPts val="600"/>
              </a:spcAft>
            </a:pPr>
            <a:r>
              <a:rPr lang="en-US" sz="2400" b="1" cap="all" dirty="0" smtClean="0">
                <a:solidFill>
                  <a:schemeClr val="bg1"/>
                </a:solidFill>
                <a:latin typeface="Arial" panose="020B0604020202020204" pitchFamily="34" charset="0"/>
                <a:cs typeface="Arial" panose="020B0604020202020204" pitchFamily="34" charset="0"/>
              </a:rPr>
              <a:t>Social media Networking</a:t>
            </a:r>
          </a:p>
          <a:p>
            <a:pPr algn="ctr">
              <a:lnSpc>
                <a:spcPts val="5000"/>
              </a:lnSpc>
              <a:spcAft>
                <a:spcPts val="600"/>
              </a:spcAft>
            </a:pPr>
            <a:r>
              <a:rPr lang="en-US" sz="2400" b="1" cap="all" dirty="0" smtClean="0">
                <a:solidFill>
                  <a:schemeClr val="bg1"/>
                </a:solidFill>
                <a:latin typeface="Arial" panose="020B0604020202020204" pitchFamily="34" charset="0"/>
                <a:cs typeface="Arial" panose="020B0604020202020204" pitchFamily="34" charset="0"/>
              </a:rPr>
              <a:t>Blogging Standards</a:t>
            </a:r>
          </a:p>
          <a:p>
            <a:pPr algn="ctr">
              <a:lnSpc>
                <a:spcPts val="5000"/>
              </a:lnSpc>
              <a:spcAft>
                <a:spcPts val="600"/>
              </a:spcAft>
            </a:pPr>
            <a:r>
              <a:rPr lang="en-US" sz="2400" b="1" cap="all" dirty="0" smtClean="0">
                <a:solidFill>
                  <a:schemeClr val="bg1"/>
                </a:solidFill>
                <a:latin typeface="Arial" panose="020B0604020202020204" pitchFamily="34" charset="0"/>
                <a:cs typeface="Arial" panose="020B0604020202020204" pitchFamily="34" charset="0"/>
              </a:rPr>
              <a:t>Authorship / Local Best Practices</a:t>
            </a:r>
          </a:p>
        </p:txBody>
      </p:sp>
      <p:pic>
        <p:nvPicPr>
          <p:cNvPr id="16" name="Picture 15" descr="major-social(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9500" y="1960447"/>
            <a:ext cx="4445000" cy="800100"/>
          </a:xfrm>
          <a:prstGeom prst="rect">
            <a:avLst/>
          </a:prstGeom>
        </p:spPr>
      </p:pic>
      <p:cxnSp>
        <p:nvCxnSpPr>
          <p:cNvPr id="17" name="Straight Connector 16"/>
          <p:cNvCxnSpPr/>
          <p:nvPr/>
        </p:nvCxnSpPr>
        <p:spPr>
          <a:xfrm>
            <a:off x="1219200" y="3286057"/>
            <a:ext cx="6705600" cy="1588"/>
          </a:xfrm>
          <a:prstGeom prst="line">
            <a:avLst/>
          </a:prstGeom>
          <a:ln w="44450" cap="flat" cmpd="sng" algn="ctr">
            <a:solidFill>
              <a:schemeClr val="bg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590812"/>
            <a:ext cx="9144000" cy="1470025"/>
          </a:xfrm>
          <a:effectLst>
            <a:outerShdw blurRad="50800" dist="38100" dir="3480000">
              <a:srgbClr val="000000">
                <a:alpha val="43000"/>
              </a:srgbClr>
            </a:outerShdw>
          </a:effectLst>
        </p:spPr>
        <p:txBody>
          <a:bodyPr>
            <a:normAutofit/>
          </a:bodyPr>
          <a:lstStyle/>
          <a:p>
            <a:pPr>
              <a:spcAft>
                <a:spcPts val="7200"/>
              </a:spcAft>
            </a:pPr>
            <a:r>
              <a:rPr lang="en-US" sz="3200" cap="all" dirty="0" smtClean="0">
                <a:solidFill>
                  <a:schemeClr val="bg1"/>
                </a:solidFill>
                <a:cs typeface="Arial" panose="020B0604020202020204" pitchFamily="34" charset="0"/>
              </a:rPr>
              <a:t>The goal of your </a:t>
            </a:r>
            <a:r>
              <a:rPr lang="en-US" sz="3200" cap="all" dirty="0" err="1" smtClean="0">
                <a:solidFill>
                  <a:schemeClr val="bg1"/>
                </a:solidFill>
                <a:cs typeface="Arial" panose="020B0604020202020204" pitchFamily="34" charset="0"/>
              </a:rPr>
              <a:t>seo</a:t>
            </a:r>
            <a:r>
              <a:rPr lang="en-US" sz="3200" cap="all" dirty="0" smtClean="0">
                <a:solidFill>
                  <a:schemeClr val="bg1"/>
                </a:solidFill>
                <a:cs typeface="Arial" panose="020B0604020202020204" pitchFamily="34" charset="0"/>
              </a:rPr>
              <a:t> campaign </a:t>
            </a:r>
            <a:br>
              <a:rPr lang="en-US" sz="3200" cap="all" dirty="0" smtClean="0">
                <a:solidFill>
                  <a:schemeClr val="bg1"/>
                </a:solidFill>
                <a:cs typeface="Arial" panose="020B0604020202020204" pitchFamily="34" charset="0"/>
              </a:rPr>
            </a:br>
            <a:r>
              <a:rPr lang="en-US" sz="3200" cap="all" dirty="0" smtClean="0">
                <a:solidFill>
                  <a:schemeClr val="bg1"/>
                </a:solidFill>
                <a:cs typeface="Arial" panose="020B0604020202020204" pitchFamily="34" charset="0"/>
              </a:rPr>
              <a:t>is to be </a:t>
            </a:r>
            <a:r>
              <a:rPr lang="en-US" sz="3200" b="1" i="1" cap="all" dirty="0" smtClean="0">
                <a:solidFill>
                  <a:schemeClr val="bg1"/>
                </a:solidFill>
                <a:cs typeface="Arial" panose="020B0604020202020204" pitchFamily="34" charset="0"/>
              </a:rPr>
              <a:t>the </a:t>
            </a:r>
            <a:r>
              <a:rPr lang="en-US" sz="3200" cap="all" dirty="0" smtClean="0">
                <a:solidFill>
                  <a:schemeClr val="bg1"/>
                </a:solidFill>
                <a:cs typeface="Arial" panose="020B0604020202020204" pitchFamily="34" charset="0"/>
              </a:rPr>
              <a:t>industry leader</a:t>
            </a:r>
            <a:endParaRPr lang="en-US" sz="3200" dirty="0">
              <a:solidFill>
                <a:schemeClr val="bg1"/>
              </a:solidFill>
              <a:cs typeface="Arial" panose="020B0604020202020204" pitchFamily="34" charset="0"/>
            </a:endParaRPr>
          </a:p>
        </p:txBody>
      </p:sp>
      <p:cxnSp>
        <p:nvCxnSpPr>
          <p:cNvPr id="4" name="Straight Connector 3"/>
          <p:cNvCxnSpPr/>
          <p:nvPr/>
        </p:nvCxnSpPr>
        <p:spPr>
          <a:xfrm>
            <a:off x="1223433" y="4060837"/>
            <a:ext cx="6705600" cy="1588"/>
          </a:xfrm>
          <a:prstGeom prst="line">
            <a:avLst/>
          </a:prstGeom>
          <a:ln w="44450" cap="flat" cmpd="sng" algn="ctr">
            <a:solidFill>
              <a:schemeClr val="bg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bg1"/>
                </a:solidFill>
                <a:effectLst>
                  <a:outerShdw blurRad="38100" dist="38100" dir="2700000" algn="tl">
                    <a:srgbClr val="000000">
                      <a:alpha val="43137"/>
                    </a:srgbClr>
                  </a:outerShdw>
                </a:effectLst>
                <a:latin typeface="Arial" panose="020B0604020202020204" pitchFamily="34" charset="0"/>
              </a:rPr>
              <a:t>WEBSITES</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endParaRPr>
          </a:p>
        </p:txBody>
      </p:sp>
      <p:pic>
        <p:nvPicPr>
          <p:cNvPr id="6" name="Content Placeholder 11" descr="home_tree.png"/>
          <p:cNvPicPr>
            <a:picLocks noChangeAspect="1"/>
          </p:cNvPicPr>
          <p:nvPr/>
        </p:nvPicPr>
        <p:blipFill>
          <a:blip r:embed="rId4" cstate="print"/>
          <a:stretch>
            <a:fillRect/>
          </a:stretch>
        </p:blipFill>
        <p:spPr>
          <a:xfrm>
            <a:off x="457200" y="1636651"/>
            <a:ext cx="8229600" cy="4453061"/>
          </a:xfrm>
          <a:prstGeom prst="rect">
            <a:avLst/>
          </a:prstGeom>
        </p:spPr>
      </p:pic>
      <p:cxnSp>
        <p:nvCxnSpPr>
          <p:cNvPr id="7" name="Straight Arrow Connector 6"/>
          <p:cNvCxnSpPr/>
          <p:nvPr/>
        </p:nvCxnSpPr>
        <p:spPr>
          <a:xfrm>
            <a:off x="1295400" y="2362200"/>
            <a:ext cx="3276600" cy="31242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8" name="TextBox 7"/>
          <p:cNvSpPr txBox="1"/>
          <p:nvPr/>
        </p:nvSpPr>
        <p:spPr>
          <a:xfrm>
            <a:off x="179978" y="1715869"/>
            <a:ext cx="2826415" cy="646331"/>
          </a:xfrm>
          <a:prstGeom prst="rect">
            <a:avLst/>
          </a:prstGeom>
          <a:noFill/>
        </p:spPr>
        <p:txBody>
          <a:bodyPr wrap="none" rtlCol="0">
            <a:spAutoFit/>
          </a:bodyPr>
          <a:lstStyle/>
          <a:p>
            <a:r>
              <a:rPr lang="en-US" dirty="0" smtClean="0">
                <a:solidFill>
                  <a:schemeClr val="bg1"/>
                </a:solidFill>
                <a:latin typeface="Arial" panose="020B0604020202020204" pitchFamily="34" charset="0"/>
              </a:rPr>
              <a:t>Your website is the </a:t>
            </a:r>
          </a:p>
          <a:p>
            <a:r>
              <a:rPr lang="en-US" dirty="0" smtClean="0">
                <a:solidFill>
                  <a:schemeClr val="bg1"/>
                </a:solidFill>
                <a:latin typeface="Arial" panose="020B0604020202020204" pitchFamily="34" charset="0"/>
              </a:rPr>
              <a:t>base of all your marketing</a:t>
            </a:r>
            <a:endParaRPr lang="en-US" dirty="0">
              <a:solidFill>
                <a:schemeClr val="bg1"/>
              </a:solidFill>
              <a:latin typeface="Arial" panose="020B0604020202020204" pitchFamily="34" charset="0"/>
            </a:endParaRPr>
          </a:p>
        </p:txBody>
      </p:sp>
      <p:cxnSp>
        <p:nvCxnSpPr>
          <p:cNvPr id="9" name="Straight Arrow Connector 8"/>
          <p:cNvCxnSpPr/>
          <p:nvPr/>
        </p:nvCxnSpPr>
        <p:spPr>
          <a:xfrm flipH="1">
            <a:off x="4419600" y="2057400"/>
            <a:ext cx="2362200" cy="10668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0" name="Straight Arrow Connector 9"/>
          <p:cNvCxnSpPr/>
          <p:nvPr/>
        </p:nvCxnSpPr>
        <p:spPr>
          <a:xfrm flipH="1">
            <a:off x="4724400" y="2057400"/>
            <a:ext cx="2057400" cy="13716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1" name="Straight Arrow Connector 10"/>
          <p:cNvCxnSpPr/>
          <p:nvPr/>
        </p:nvCxnSpPr>
        <p:spPr>
          <a:xfrm flipH="1">
            <a:off x="5181600" y="2057400"/>
            <a:ext cx="1600200" cy="16002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2" name="Straight Arrow Connector 11"/>
          <p:cNvCxnSpPr/>
          <p:nvPr/>
        </p:nvCxnSpPr>
        <p:spPr>
          <a:xfrm flipH="1">
            <a:off x="5486400" y="2057400"/>
            <a:ext cx="1295400" cy="19050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3" name="TextBox 12"/>
          <p:cNvSpPr txBox="1"/>
          <p:nvPr/>
        </p:nvSpPr>
        <p:spPr>
          <a:xfrm>
            <a:off x="6781800" y="1346537"/>
            <a:ext cx="1992853" cy="2031325"/>
          </a:xfrm>
          <a:prstGeom prst="rect">
            <a:avLst/>
          </a:prstGeom>
          <a:noFill/>
        </p:spPr>
        <p:txBody>
          <a:bodyPr wrap="none" rtlCol="0">
            <a:spAutoFit/>
          </a:bodyPr>
          <a:lstStyle/>
          <a:p>
            <a:r>
              <a:rPr lang="en-US" dirty="0" smtClean="0">
                <a:solidFill>
                  <a:schemeClr val="bg1"/>
                </a:solidFill>
                <a:latin typeface="Arial" panose="020B0604020202020204" pitchFamily="34" charset="0"/>
              </a:rPr>
              <a:t>This is your:</a:t>
            </a:r>
          </a:p>
          <a:p>
            <a:r>
              <a:rPr lang="en-US" dirty="0" smtClean="0">
                <a:solidFill>
                  <a:schemeClr val="bg1"/>
                </a:solidFill>
                <a:latin typeface="Arial" panose="020B0604020202020204" pitchFamily="34" charset="0"/>
              </a:rPr>
              <a:t> - Content</a:t>
            </a:r>
          </a:p>
          <a:p>
            <a:r>
              <a:rPr lang="en-US" dirty="0" smtClean="0">
                <a:solidFill>
                  <a:schemeClr val="bg1"/>
                </a:solidFill>
                <a:latin typeface="Arial" panose="020B0604020202020204" pitchFamily="34" charset="0"/>
              </a:rPr>
              <a:t> - Search</a:t>
            </a:r>
          </a:p>
          <a:p>
            <a:r>
              <a:rPr lang="en-US" dirty="0" smtClean="0">
                <a:solidFill>
                  <a:schemeClr val="bg1"/>
                </a:solidFill>
                <a:latin typeface="Arial" panose="020B0604020202020204" pitchFamily="34" charset="0"/>
              </a:rPr>
              <a:t> - Blogs</a:t>
            </a:r>
          </a:p>
          <a:p>
            <a:r>
              <a:rPr lang="en-US" dirty="0" smtClean="0">
                <a:solidFill>
                  <a:schemeClr val="bg1"/>
                </a:solidFill>
                <a:latin typeface="Arial" panose="020B0604020202020204" pitchFamily="34" charset="0"/>
              </a:rPr>
              <a:t> - Social  Media</a:t>
            </a:r>
          </a:p>
          <a:p>
            <a:r>
              <a:rPr lang="en-US" dirty="0" smtClean="0">
                <a:solidFill>
                  <a:schemeClr val="bg1"/>
                </a:solidFill>
                <a:latin typeface="Arial" panose="020B0604020202020204" pitchFamily="34" charset="0"/>
              </a:rPr>
              <a:t> - Videos</a:t>
            </a:r>
          </a:p>
          <a:p>
            <a:r>
              <a:rPr lang="en-US" dirty="0" smtClean="0">
                <a:solidFill>
                  <a:schemeClr val="bg1"/>
                </a:solidFill>
                <a:latin typeface="Arial" panose="020B0604020202020204" pitchFamily="34" charset="0"/>
              </a:rPr>
              <a:t> - Everything Else</a:t>
            </a:r>
          </a:p>
        </p:txBody>
      </p:sp>
    </p:spTree>
    <p:extLst>
      <p:ext uri="{BB962C8B-B14F-4D97-AF65-F5344CB8AC3E}">
        <p14:creationId xmlns:p14="http://schemas.microsoft.com/office/powerpoint/2010/main" val="11486488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590812"/>
            <a:ext cx="9144000" cy="1470025"/>
          </a:xfrm>
          <a:effectLst>
            <a:outerShdw blurRad="50800" dist="38100" dir="3480000">
              <a:srgbClr val="000000">
                <a:alpha val="43000"/>
              </a:srgbClr>
            </a:outerShdw>
          </a:effectLst>
        </p:spPr>
        <p:txBody>
          <a:bodyPr>
            <a:normAutofit/>
          </a:bodyPr>
          <a:lstStyle/>
          <a:p>
            <a:pPr>
              <a:spcAft>
                <a:spcPts val="7200"/>
              </a:spcAft>
            </a:pPr>
            <a:r>
              <a:rPr lang="en-US" sz="3200" b="1" cap="all" dirty="0" smtClean="0">
                <a:solidFill>
                  <a:schemeClr val="bg1"/>
                </a:solidFill>
                <a:cs typeface="Arial" panose="020B0604020202020204" pitchFamily="34" charset="0"/>
              </a:rPr>
              <a:t>Core Content</a:t>
            </a:r>
            <a:endParaRPr lang="en-US" sz="3200" b="1" dirty="0">
              <a:solidFill>
                <a:schemeClr val="bg1"/>
              </a:solidFill>
              <a:cs typeface="Arial" panose="020B0604020202020204" pitchFamily="34" charset="0"/>
            </a:endParaRPr>
          </a:p>
        </p:txBody>
      </p:sp>
      <p:cxnSp>
        <p:nvCxnSpPr>
          <p:cNvPr id="4" name="Straight Connector 3"/>
          <p:cNvCxnSpPr/>
          <p:nvPr/>
        </p:nvCxnSpPr>
        <p:spPr>
          <a:xfrm>
            <a:off x="1223433" y="4060837"/>
            <a:ext cx="6705600" cy="1588"/>
          </a:xfrm>
          <a:prstGeom prst="line">
            <a:avLst/>
          </a:prstGeom>
          <a:ln w="44450" cap="flat" cmpd="sng" algn="ctr">
            <a:solidFill>
              <a:schemeClr val="bg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6668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normAutofit/>
          </a:bodyPr>
          <a:lstStyle/>
          <a:p>
            <a:pPr lvl="0"/>
            <a:r>
              <a:rPr lang="en-US" sz="3200" b="1" dirty="0" smtClean="0">
                <a:solidFill>
                  <a:schemeClr val="bg1"/>
                </a:solidFill>
                <a:effectLst>
                  <a:outerShdw blurRad="38100" dist="38100" dir="2700000" algn="tl">
                    <a:srgbClr val="000000">
                      <a:alpha val="43137"/>
                    </a:srgbClr>
                  </a:outerShdw>
                </a:effectLst>
              </a:rPr>
              <a:t>WEBSITES: CONTENT</a:t>
            </a:r>
            <a:endParaRPr lang="en-US" sz="3200" b="1" dirty="0">
              <a:solidFill>
                <a:schemeClr val="bg1"/>
              </a:solidFill>
              <a:effectLst>
                <a:outerShdw blurRad="38100" dist="38100" dir="2700000" algn="tl">
                  <a:srgbClr val="000000">
                    <a:alpha val="43137"/>
                  </a:srgbClr>
                </a:outerShdw>
              </a:effectLst>
            </a:endParaRPr>
          </a:p>
        </p:txBody>
      </p:sp>
      <p:sp>
        <p:nvSpPr>
          <p:cNvPr id="7" name="Content Placeholder 2"/>
          <p:cNvSpPr>
            <a:spLocks noGrp="1"/>
          </p:cNvSpPr>
          <p:nvPr>
            <p:ph idx="1"/>
          </p:nvPr>
        </p:nvSpPr>
        <p:spPr>
          <a:xfrm>
            <a:off x="457200" y="1600200"/>
            <a:ext cx="8229600" cy="4525963"/>
          </a:xfrm>
        </p:spPr>
        <p:txBody>
          <a:bodyPr>
            <a:normAutofit fontScale="92500"/>
          </a:bodyPr>
          <a:lstStyle/>
          <a:p>
            <a:r>
              <a:rPr lang="en-US" dirty="0" smtClean="0">
                <a:solidFill>
                  <a:schemeClr val="bg1"/>
                </a:solidFill>
              </a:rPr>
              <a:t>Goal</a:t>
            </a:r>
          </a:p>
          <a:p>
            <a:pPr lvl="1"/>
            <a:r>
              <a:rPr lang="en-US" dirty="0" smtClean="0">
                <a:solidFill>
                  <a:schemeClr val="bg1"/>
                </a:solidFill>
              </a:rPr>
              <a:t>Become an Authority.</a:t>
            </a:r>
          </a:p>
          <a:p>
            <a:pPr lvl="1"/>
            <a:r>
              <a:rPr lang="en-US" dirty="0" smtClean="0">
                <a:solidFill>
                  <a:schemeClr val="bg1"/>
                </a:solidFill>
              </a:rPr>
              <a:t>Unique. Don’t Duplicate.</a:t>
            </a:r>
          </a:p>
          <a:p>
            <a:pPr lvl="1"/>
            <a:r>
              <a:rPr lang="en-US" dirty="0" smtClean="0">
                <a:solidFill>
                  <a:schemeClr val="bg1"/>
                </a:solidFill>
              </a:rPr>
              <a:t>Make it Contextually Relevant.</a:t>
            </a:r>
          </a:p>
          <a:p>
            <a:pPr lvl="1"/>
            <a:r>
              <a:rPr lang="en-US" dirty="0" smtClean="0">
                <a:solidFill>
                  <a:schemeClr val="bg1"/>
                </a:solidFill>
              </a:rPr>
              <a:t>Don’t Copy or Steal.</a:t>
            </a:r>
          </a:p>
          <a:p>
            <a:r>
              <a:rPr lang="en-US" dirty="0" smtClean="0">
                <a:solidFill>
                  <a:schemeClr val="bg1"/>
                </a:solidFill>
              </a:rPr>
              <a:t>What to Write About</a:t>
            </a:r>
          </a:p>
          <a:p>
            <a:pPr lvl="1"/>
            <a:r>
              <a:rPr lang="en-US" dirty="0" smtClean="0">
                <a:solidFill>
                  <a:schemeClr val="bg1"/>
                </a:solidFill>
              </a:rPr>
              <a:t>Don’t just write about You, You and You.</a:t>
            </a:r>
          </a:p>
          <a:p>
            <a:pPr lvl="1"/>
            <a:r>
              <a:rPr lang="en-US" dirty="0" smtClean="0">
                <a:solidFill>
                  <a:schemeClr val="bg1"/>
                </a:solidFill>
              </a:rPr>
              <a:t>Write what your Clients Want to Read</a:t>
            </a:r>
          </a:p>
          <a:p>
            <a:pPr lvl="1"/>
            <a:r>
              <a:rPr lang="en-US" dirty="0" smtClean="0">
                <a:solidFill>
                  <a:schemeClr val="bg1"/>
                </a:solidFill>
              </a:rPr>
              <a:t>Facts, Q&amp;A, How To, Case Studies, Top 10 Lists.</a:t>
            </a:r>
            <a:endParaRPr lang="en-US" dirty="0">
              <a:solidFill>
                <a:schemeClr val="bg1"/>
              </a:solidFill>
            </a:endParaRPr>
          </a:p>
        </p:txBody>
      </p:sp>
    </p:spTree>
    <p:extLst>
      <p:ext uri="{BB962C8B-B14F-4D97-AF65-F5344CB8AC3E}">
        <p14:creationId xmlns:p14="http://schemas.microsoft.com/office/powerpoint/2010/main" val="38910609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590812"/>
            <a:ext cx="9144000" cy="1470025"/>
          </a:xfrm>
          <a:effectLst>
            <a:outerShdw blurRad="50800" dist="38100" dir="3480000">
              <a:srgbClr val="000000">
                <a:alpha val="43000"/>
              </a:srgbClr>
            </a:outerShdw>
          </a:effectLst>
        </p:spPr>
        <p:txBody>
          <a:bodyPr>
            <a:normAutofit/>
          </a:bodyPr>
          <a:lstStyle/>
          <a:p>
            <a:pPr>
              <a:spcAft>
                <a:spcPts val="7200"/>
              </a:spcAft>
            </a:pPr>
            <a:r>
              <a:rPr lang="en-US" sz="3200" b="1" cap="all" dirty="0" smtClean="0">
                <a:solidFill>
                  <a:schemeClr val="bg1"/>
                </a:solidFill>
                <a:cs typeface="Arial" panose="020B0604020202020204" pitchFamily="34" charset="0"/>
              </a:rPr>
              <a:t>Blogging</a:t>
            </a:r>
            <a:endParaRPr lang="en-US" sz="3200" b="1" dirty="0">
              <a:solidFill>
                <a:schemeClr val="bg1"/>
              </a:solidFill>
              <a:cs typeface="Arial" panose="020B0604020202020204" pitchFamily="34" charset="0"/>
            </a:endParaRPr>
          </a:p>
        </p:txBody>
      </p:sp>
      <p:cxnSp>
        <p:nvCxnSpPr>
          <p:cNvPr id="4" name="Straight Connector 3"/>
          <p:cNvCxnSpPr/>
          <p:nvPr/>
        </p:nvCxnSpPr>
        <p:spPr>
          <a:xfrm>
            <a:off x="1223433" y="4060837"/>
            <a:ext cx="6705600" cy="1588"/>
          </a:xfrm>
          <a:prstGeom prst="line">
            <a:avLst/>
          </a:prstGeom>
          <a:ln w="44450" cap="flat" cmpd="sng" algn="ctr">
            <a:solidFill>
              <a:schemeClr val="bg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98537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1935</TotalTime>
  <Words>1062</Words>
  <Application>Microsoft Office PowerPoint</Application>
  <PresentationFormat>On-screen Show (4:3)</PresentationFormat>
  <Paragraphs>208</Paragraphs>
  <Slides>37</Slides>
  <Notes>34</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Internet Marketing Benefits</vt:lpstr>
      <vt:lpstr>Alex DiSebastian</vt:lpstr>
      <vt:lpstr>PowerPoint Presentation</vt:lpstr>
      <vt:lpstr>Your tools for establishing  industry dominance:</vt:lpstr>
      <vt:lpstr>The goal of your seo campaign  is to be the industry leader</vt:lpstr>
      <vt:lpstr>PowerPoint Presentation</vt:lpstr>
      <vt:lpstr>Core Content</vt:lpstr>
      <vt:lpstr>WEBSITES: CONTENT</vt:lpstr>
      <vt:lpstr>Blogging</vt:lpstr>
      <vt:lpstr>Blogging best practices</vt:lpstr>
      <vt:lpstr>WEBSITES: BLOGS</vt:lpstr>
      <vt:lpstr>Social Media</vt:lpstr>
      <vt:lpstr>WHO WOULD YOU Feel more comfortable contacting?</vt:lpstr>
      <vt:lpstr>USE SOCIAL MEDIA BRANDING AS AN “ELEVATOR PITCH” TO NEW AND EXISTING CLIENTS</vt:lpstr>
      <vt:lpstr>Google +</vt:lpstr>
      <vt:lpstr>WHY LOCAL MATTERS</vt:lpstr>
      <vt:lpstr>WHY Authorship MATTERS</vt:lpstr>
      <vt:lpstr>Video Blogging</vt:lpstr>
      <vt:lpstr>Video Blogging</vt:lpstr>
      <vt:lpstr>Why this is important for YOUR firm</vt:lpstr>
      <vt:lpstr>CLIENT 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Food for thought</vt:lpstr>
      <vt:lpstr>resources</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 Firm Branding:  Maximize Your Competitive Edge</dc:title>
  <dc:creator>Alexandra Kiss</dc:creator>
  <cp:lastModifiedBy>Allison Gagliardi</cp:lastModifiedBy>
  <cp:revision>96</cp:revision>
  <dcterms:created xsi:type="dcterms:W3CDTF">2013-05-28T20:08:52Z</dcterms:created>
  <dcterms:modified xsi:type="dcterms:W3CDTF">2014-09-05T13:50:39Z</dcterms:modified>
</cp:coreProperties>
</file>