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7"/>
  </p:notesMasterIdLst>
  <p:sldIdLst>
    <p:sldId id="256" r:id="rId2"/>
    <p:sldId id="257" r:id="rId3"/>
    <p:sldId id="322" r:id="rId4"/>
    <p:sldId id="333" r:id="rId5"/>
    <p:sldId id="337" r:id="rId6"/>
    <p:sldId id="338" r:id="rId7"/>
    <p:sldId id="331" r:id="rId8"/>
    <p:sldId id="332" r:id="rId9"/>
    <p:sldId id="329" r:id="rId10"/>
    <p:sldId id="330" r:id="rId11"/>
    <p:sldId id="325" r:id="rId12"/>
    <p:sldId id="339" r:id="rId13"/>
    <p:sldId id="334" r:id="rId14"/>
    <p:sldId id="383" r:id="rId15"/>
    <p:sldId id="341" r:id="rId16"/>
    <p:sldId id="259" r:id="rId17"/>
    <p:sldId id="272" r:id="rId18"/>
    <p:sldId id="273" r:id="rId19"/>
    <p:sldId id="274" r:id="rId20"/>
    <p:sldId id="295" r:id="rId21"/>
    <p:sldId id="298" r:id="rId22"/>
    <p:sldId id="290" r:id="rId23"/>
    <p:sldId id="342" r:id="rId24"/>
    <p:sldId id="343" r:id="rId25"/>
    <p:sldId id="291" r:id="rId26"/>
    <p:sldId id="308" r:id="rId27"/>
    <p:sldId id="382" r:id="rId28"/>
    <p:sldId id="335" r:id="rId29"/>
    <p:sldId id="292" r:id="rId30"/>
    <p:sldId id="293" r:id="rId31"/>
    <p:sldId id="294" r:id="rId32"/>
    <p:sldId id="310" r:id="rId33"/>
    <p:sldId id="345" r:id="rId34"/>
    <p:sldId id="346" r:id="rId35"/>
    <p:sldId id="347" r:id="rId36"/>
    <p:sldId id="348" r:id="rId37"/>
    <p:sldId id="349" r:id="rId38"/>
    <p:sldId id="350" r:id="rId39"/>
    <p:sldId id="351" r:id="rId40"/>
    <p:sldId id="352" r:id="rId41"/>
    <p:sldId id="353" r:id="rId42"/>
    <p:sldId id="354" r:id="rId43"/>
    <p:sldId id="355" r:id="rId44"/>
    <p:sldId id="356" r:id="rId45"/>
    <p:sldId id="357" r:id="rId46"/>
    <p:sldId id="358" r:id="rId47"/>
    <p:sldId id="359" r:id="rId48"/>
    <p:sldId id="360" r:id="rId49"/>
    <p:sldId id="361" r:id="rId50"/>
    <p:sldId id="362" r:id="rId51"/>
    <p:sldId id="363" r:id="rId52"/>
    <p:sldId id="364" r:id="rId53"/>
    <p:sldId id="365" r:id="rId54"/>
    <p:sldId id="366" r:id="rId55"/>
    <p:sldId id="367" r:id="rId56"/>
    <p:sldId id="369" r:id="rId57"/>
    <p:sldId id="370" r:id="rId58"/>
    <p:sldId id="371" r:id="rId59"/>
    <p:sldId id="312" r:id="rId60"/>
    <p:sldId id="326" r:id="rId61"/>
    <p:sldId id="328" r:id="rId62"/>
    <p:sldId id="261" r:id="rId63"/>
    <p:sldId id="372" r:id="rId64"/>
    <p:sldId id="287" r:id="rId65"/>
    <p:sldId id="286" r:id="rId66"/>
    <p:sldId id="285" r:id="rId67"/>
    <p:sldId id="284" r:id="rId68"/>
    <p:sldId id="314" r:id="rId69"/>
    <p:sldId id="265" r:id="rId70"/>
    <p:sldId id="376" r:id="rId71"/>
    <p:sldId id="377" r:id="rId72"/>
    <p:sldId id="288" r:id="rId73"/>
    <p:sldId id="378" r:id="rId74"/>
    <p:sldId id="379" r:id="rId75"/>
    <p:sldId id="380" r:id="rId76"/>
    <p:sldId id="381" r:id="rId77"/>
    <p:sldId id="289" r:id="rId78"/>
    <p:sldId id="316" r:id="rId79"/>
    <p:sldId id="263" r:id="rId80"/>
    <p:sldId id="264" r:id="rId81"/>
    <p:sldId id="280" r:id="rId82"/>
    <p:sldId id="281" r:id="rId83"/>
    <p:sldId id="282" r:id="rId84"/>
    <p:sldId id="318" r:id="rId85"/>
    <p:sldId id="262" r:id="rId86"/>
    <p:sldId id="374" r:id="rId87"/>
    <p:sldId id="276" r:id="rId88"/>
    <p:sldId id="373" r:id="rId89"/>
    <p:sldId id="320" r:id="rId90"/>
    <p:sldId id="266" r:id="rId91"/>
    <p:sldId id="303" r:id="rId92"/>
    <p:sldId id="336" r:id="rId93"/>
    <p:sldId id="305" r:id="rId94"/>
    <p:sldId id="375" r:id="rId95"/>
    <p:sldId id="306" r:id="rId9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xmlns:mv="urn:schemas-microsoft-com:mac:vml" xmlns:mc="http://schemas.openxmlformats.org/markup-compatibility/2006" val="0"/>
    </p:ext>
    <p:ext uri="{D31A062A-798A-4329-ABDD-BBA856620510}">
      <p14:defaultImageDpi xmlns:p14="http://schemas.microsoft.com/office/powerpoint/2010/main" xmlns=""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3" autoAdjust="0"/>
    <p:restoredTop sz="86346" autoAdjust="0"/>
  </p:normalViewPr>
  <p:slideViewPr>
    <p:cSldViewPr>
      <p:cViewPr varScale="1">
        <p:scale>
          <a:sx n="84" d="100"/>
          <a:sy n="84" d="100"/>
        </p:scale>
        <p:origin x="-99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CB0A06-CC9B-4BFE-9BF6-23CD5CE39202}" type="datetimeFigureOut">
              <a:rPr lang="en-US" smtClean="0"/>
              <a:pPr/>
              <a:t>4/19/2013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5C7A1C-5344-4B78-BB79-4C4BE530B959}" type="slidenum">
              <a:rPr lang="en-US" smtClean="0"/>
              <a:pPr/>
              <a:t>‹#›</a:t>
            </a:fld>
            <a:endParaRPr lang="en-US"/>
          </a:p>
        </p:txBody>
      </p:sp>
    </p:spTree>
    <p:extLst>
      <p:ext uri="{BB962C8B-B14F-4D97-AF65-F5344CB8AC3E}">
        <p14:creationId xmlns:p14="http://schemas.microsoft.com/office/powerpoint/2010/main" xmlns="" xmlns:mv="urn:schemas-microsoft-com:mac:vml" xmlns:mc="http://schemas.openxmlformats.org/markup-compatibility/2006" val="343100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C7A1C-5344-4B78-BB79-4C4BE530B959}" type="slidenum">
              <a:rPr lang="en-US" smtClean="0"/>
              <a:pPr/>
              <a:t>4</a:t>
            </a:fld>
            <a:endParaRPr lang="en-US"/>
          </a:p>
        </p:txBody>
      </p:sp>
    </p:spTree>
    <p:extLst>
      <p:ext uri="{BB962C8B-B14F-4D97-AF65-F5344CB8AC3E}">
        <p14:creationId xmlns:p14="http://schemas.microsoft.com/office/powerpoint/2010/main" xmlns="" xmlns:mv="urn:schemas-microsoft-com:mac:vml" xmlns:mc="http://schemas.openxmlformats.org/markup-compatibility/2006" val="1373831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C7A1C-5344-4B78-BB79-4C4BE530B959}" type="slidenum">
              <a:rPr lang="en-US" smtClean="0"/>
              <a:pPr/>
              <a:t>42</a:t>
            </a:fld>
            <a:endParaRPr lang="en-US"/>
          </a:p>
        </p:txBody>
      </p:sp>
    </p:spTree>
    <p:extLst>
      <p:ext uri="{BB962C8B-B14F-4D97-AF65-F5344CB8AC3E}">
        <p14:creationId xmlns:p14="http://schemas.microsoft.com/office/powerpoint/2010/main" xmlns="" xmlns:mv="urn:schemas-microsoft-com:mac:vml" xmlns:mc="http://schemas.openxmlformats.org/markup-compatibility/2006" val="3990363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C7A1C-5344-4B78-BB79-4C4BE530B959}" type="slidenum">
              <a:rPr lang="en-US" smtClean="0"/>
              <a:pPr/>
              <a:t>45</a:t>
            </a:fld>
            <a:endParaRPr lang="en-US"/>
          </a:p>
        </p:txBody>
      </p:sp>
    </p:spTree>
    <p:extLst>
      <p:ext uri="{BB962C8B-B14F-4D97-AF65-F5344CB8AC3E}">
        <p14:creationId xmlns:p14="http://schemas.microsoft.com/office/powerpoint/2010/main" xmlns="" xmlns:mv="urn:schemas-microsoft-com:mac:vml" xmlns:mc="http://schemas.openxmlformats.org/markup-compatibility/2006" val="2313724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Exhaust all searches before we register a new listing.  Do queries on:</a:t>
            </a:r>
          </a:p>
          <a:p>
            <a:pPr marL="628650" lvl="1" indent="-171450">
              <a:buFont typeface="Arial"/>
              <a:buChar char="•"/>
            </a:pPr>
            <a:r>
              <a:rPr lang="en-US" dirty="0" smtClean="0"/>
              <a:t>Name </a:t>
            </a:r>
          </a:p>
          <a:p>
            <a:pPr marL="628650" lvl="1" indent="-171450">
              <a:buFont typeface="Arial"/>
              <a:buChar char="•"/>
            </a:pPr>
            <a:r>
              <a:rPr lang="en-US" dirty="0" smtClean="0"/>
              <a:t>Name + Short Form (sometimes a long firm name is shortened)</a:t>
            </a:r>
          </a:p>
          <a:p>
            <a:pPr marL="628650" lvl="1" indent="-171450">
              <a:buFont typeface="Arial"/>
              <a:buChar char="•"/>
            </a:pPr>
            <a:r>
              <a:rPr lang="en-US" dirty="0" smtClean="0"/>
              <a:t>Name + City</a:t>
            </a:r>
          </a:p>
          <a:p>
            <a:pPr marL="628650" lvl="1" indent="-171450">
              <a:buFont typeface="Arial"/>
              <a:buChar char="•"/>
            </a:pPr>
            <a:r>
              <a:rPr lang="en-US" dirty="0" smtClean="0"/>
              <a:t>Name + Practice</a:t>
            </a:r>
          </a:p>
          <a:p>
            <a:pPr marL="628650" lvl="1" indent="-171450">
              <a:buFont typeface="Arial"/>
              <a:buChar char="•"/>
            </a:pPr>
            <a:r>
              <a:rPr lang="en-US" dirty="0" smtClean="0"/>
              <a:t>Phone + City</a:t>
            </a:r>
          </a:p>
          <a:p>
            <a:pPr marL="628650" lvl="1" indent="-171450">
              <a:buFont typeface="Arial"/>
              <a:buChar char="•"/>
            </a:pPr>
            <a:r>
              <a:rPr lang="en-US" dirty="0" smtClean="0"/>
              <a:t>Phone + Practice</a:t>
            </a:r>
          </a:p>
          <a:p>
            <a:pPr marL="628650" lvl="1" indent="-171450">
              <a:buFont typeface="Arial"/>
              <a:buChar char="•"/>
            </a:pPr>
            <a:r>
              <a:rPr lang="en-US" dirty="0" smtClean="0"/>
              <a:t>Use the attorneys names too</a:t>
            </a:r>
          </a:p>
          <a:p>
            <a:pPr lvl="1"/>
            <a:endParaRPr lang="en-US" dirty="0"/>
          </a:p>
        </p:txBody>
      </p:sp>
      <p:sp>
        <p:nvSpPr>
          <p:cNvPr id="4" name="Slide Number Placeholder 3"/>
          <p:cNvSpPr>
            <a:spLocks noGrp="1"/>
          </p:cNvSpPr>
          <p:nvPr>
            <p:ph type="sldNum" sz="quarter" idx="10"/>
          </p:nvPr>
        </p:nvSpPr>
        <p:spPr/>
        <p:txBody>
          <a:bodyPr/>
          <a:lstStyle/>
          <a:p>
            <a:fld id="{74AAA110-9E31-5C41-B9BA-814544D0C96A}" type="slidenum">
              <a:rPr lang="en-US" smtClean="0"/>
              <a:pPr/>
              <a:t>73</a:t>
            </a:fld>
            <a:endParaRPr lang="en-US"/>
          </a:p>
        </p:txBody>
      </p:sp>
    </p:spTree>
    <p:extLst>
      <p:ext uri="{BB962C8B-B14F-4D97-AF65-F5344CB8AC3E}">
        <p14:creationId xmlns:p14="http://schemas.microsoft.com/office/powerpoint/2010/main" xmlns="" xmlns:mv="urn:schemas-microsoft-com:mac:vml" xmlns:mc="http://schemas.openxmlformats.org/markup-compatibility/2006" val="2292756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outside notes</a:t>
            </a:r>
          </a:p>
          <a:p>
            <a:endParaRPr lang="en-US" dirty="0"/>
          </a:p>
        </p:txBody>
      </p:sp>
      <p:sp>
        <p:nvSpPr>
          <p:cNvPr id="4" name="Slide Number Placeholder 3"/>
          <p:cNvSpPr>
            <a:spLocks noGrp="1"/>
          </p:cNvSpPr>
          <p:nvPr>
            <p:ph type="sldNum" sz="quarter" idx="10"/>
          </p:nvPr>
        </p:nvSpPr>
        <p:spPr/>
        <p:txBody>
          <a:bodyPr/>
          <a:lstStyle/>
          <a:p>
            <a:fld id="{74AAA110-9E31-5C41-B9BA-814544D0C96A}" type="slidenum">
              <a:rPr lang="en-US" smtClean="0"/>
              <a:pPr/>
              <a:t>74</a:t>
            </a:fld>
            <a:endParaRPr lang="en-US"/>
          </a:p>
        </p:txBody>
      </p:sp>
    </p:spTree>
    <p:extLst>
      <p:ext uri="{BB962C8B-B14F-4D97-AF65-F5344CB8AC3E}">
        <p14:creationId xmlns:p14="http://schemas.microsoft.com/office/powerpoint/2010/main" xmlns="" xmlns:mv="urn:schemas-microsoft-com:mac:vml" xmlns:mc="http://schemas.openxmlformats.org/markup-compatibility/2006" val="3640145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AAA110-9E31-5C41-B9BA-814544D0C96A}" type="slidenum">
              <a:rPr lang="en-US" smtClean="0"/>
              <a:pPr/>
              <a:t>75</a:t>
            </a:fld>
            <a:endParaRPr lang="en-US"/>
          </a:p>
        </p:txBody>
      </p:sp>
    </p:spTree>
    <p:extLst>
      <p:ext uri="{BB962C8B-B14F-4D97-AF65-F5344CB8AC3E}">
        <p14:creationId xmlns:p14="http://schemas.microsoft.com/office/powerpoint/2010/main" xmlns="" xmlns:mv="urn:schemas-microsoft-com:mac:vml" xmlns:mc="http://schemas.openxmlformats.org/markup-compatibility/2006" val="2557957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endParaRPr lang="en-US" dirty="0" smtClean="0"/>
          </a:p>
          <a:p>
            <a:pPr marL="171450" lvl="0" indent="-171450">
              <a:buFont typeface="Arial"/>
              <a:buChar char="•"/>
            </a:pPr>
            <a:r>
              <a:rPr lang="en-US" dirty="0"/>
              <a:t>DMOZ, Yahoo, </a:t>
            </a:r>
            <a:r>
              <a:rPr lang="en-US" dirty="0" smtClean="0"/>
              <a:t>BOTW, Yelp</a:t>
            </a:r>
            <a:r>
              <a:rPr lang="en-US" dirty="0"/>
              <a:t>, </a:t>
            </a:r>
            <a:r>
              <a:rPr lang="en-US" dirty="0" err="1"/>
              <a:t>Superpages</a:t>
            </a:r>
            <a:r>
              <a:rPr lang="en-US" dirty="0"/>
              <a:t>, </a:t>
            </a:r>
            <a:r>
              <a:rPr lang="en-US" dirty="0" err="1"/>
              <a:t>Citysearch</a:t>
            </a:r>
            <a:r>
              <a:rPr lang="en-US" dirty="0"/>
              <a:t>, </a:t>
            </a:r>
            <a:r>
              <a:rPr lang="en-US" dirty="0" err="1"/>
              <a:t>Yellowpages</a:t>
            </a:r>
            <a:r>
              <a:rPr lang="en-US" dirty="0"/>
              <a:t>, </a:t>
            </a:r>
            <a:r>
              <a:rPr lang="en-US" dirty="0" err="1"/>
              <a:t>Infogroup</a:t>
            </a:r>
            <a:r>
              <a:rPr lang="en-US" dirty="0"/>
              <a:t>, Yahoo Local, </a:t>
            </a:r>
            <a:r>
              <a:rPr lang="en-US" dirty="0" err="1"/>
              <a:t>Localeze</a:t>
            </a:r>
            <a:r>
              <a:rPr lang="en-US" dirty="0"/>
              <a:t>, </a:t>
            </a:r>
            <a:r>
              <a:rPr lang="en-US" dirty="0" err="1"/>
              <a:t>InsiderPages</a:t>
            </a:r>
            <a:r>
              <a:rPr lang="en-US" dirty="0"/>
              <a:t>.</a:t>
            </a:r>
            <a:r>
              <a:rPr lang="en-US" dirty="0" smtClean="0">
                <a:effectLst/>
              </a:rPr>
              <a:t> </a:t>
            </a:r>
          </a:p>
          <a:p>
            <a:pPr marL="628650" lvl="1" indent="-171450">
              <a:buFont typeface="Arial"/>
              <a:buChar char="•"/>
            </a:pPr>
            <a:r>
              <a:rPr lang="en-US" dirty="0" smtClean="0"/>
              <a:t>Competitor research (don’t mention the name </a:t>
            </a:r>
            <a:r>
              <a:rPr lang="en-US" dirty="0" err="1" smtClean="0"/>
              <a:t>WhiteSpark</a:t>
            </a:r>
            <a:r>
              <a:rPr lang="en-US" dirty="0"/>
              <a:t> </a:t>
            </a:r>
            <a:r>
              <a:rPr lang="en-US" dirty="0" smtClean="0"/>
              <a:t>but describe what we get out of it)</a:t>
            </a:r>
          </a:p>
          <a:p>
            <a:pPr marL="171450" lvl="0" indent="-171450">
              <a:buFont typeface="Arial"/>
              <a:buChar char="•"/>
            </a:pPr>
            <a:r>
              <a:rPr lang="en-US" dirty="0" smtClean="0"/>
              <a:t>Use </a:t>
            </a:r>
            <a:r>
              <a:rPr lang="en-US" dirty="0"/>
              <a:t>keywords within image </a:t>
            </a:r>
            <a:r>
              <a:rPr lang="en-US" dirty="0" smtClean="0"/>
              <a:t>names</a:t>
            </a:r>
          </a:p>
          <a:p>
            <a:pPr marL="171450" indent="-171450">
              <a:buFont typeface="Arial"/>
              <a:buChar char="•"/>
            </a:pPr>
            <a:r>
              <a:rPr lang="en-US" dirty="0"/>
              <a:t>Use location-identifying keywords in page </a:t>
            </a:r>
            <a:r>
              <a:rPr lang="en-US" dirty="0" smtClean="0"/>
              <a:t>titles</a:t>
            </a:r>
          </a:p>
          <a:p>
            <a:pPr marL="171450" indent="-171450">
              <a:buFont typeface="Arial"/>
              <a:buChar char="•"/>
            </a:pPr>
            <a:r>
              <a:rPr lang="en-US" dirty="0"/>
              <a:t>That means that the company name and address have to be identical. While that doesn't seem too difficult a concept, consider this - if your business is listed at 300 S Main Street in the Places Profile, but someone cites the address on their website as 300 South Main Street, the value of that citation is diminished. One could believe that such a difference as negligible (S. vs. South), but in the realm of local search every detail matters</a:t>
            </a:r>
            <a:r>
              <a:rPr lang="en-US" dirty="0" smtClean="0">
                <a:effectLst/>
              </a:rPr>
              <a:t> </a:t>
            </a:r>
          </a:p>
          <a:p>
            <a:pPr marL="171450" indent="-171450">
              <a:buFont typeface="Arial"/>
              <a:buChar char="•"/>
            </a:pPr>
            <a:r>
              <a:rPr lang="en-US" dirty="0"/>
              <a:t>Google’s Venice update made it so that localization is honed in on even more. How so? United States vs. Fort Lauderdale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74AAA110-9E31-5C41-B9BA-814544D0C96A}" type="slidenum">
              <a:rPr lang="en-US" smtClean="0"/>
              <a:pPr/>
              <a:t>76</a:t>
            </a:fld>
            <a:endParaRPr lang="en-US"/>
          </a:p>
        </p:txBody>
      </p:sp>
    </p:spTree>
    <p:extLst>
      <p:ext uri="{BB962C8B-B14F-4D97-AF65-F5344CB8AC3E}">
        <p14:creationId xmlns:p14="http://schemas.microsoft.com/office/powerpoint/2010/main" xmlns="" xmlns:mv="urn:schemas-microsoft-com:mac:vml" xmlns:mc="http://schemas.openxmlformats.org/markup-compatibility/2006" val="3383281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C7A1C-5344-4B78-BB79-4C4BE530B959}" type="slidenum">
              <a:rPr lang="en-US" smtClean="0"/>
              <a:pPr/>
              <a:t>15</a:t>
            </a:fld>
            <a:endParaRPr lang="en-US"/>
          </a:p>
        </p:txBody>
      </p:sp>
    </p:spTree>
    <p:extLst>
      <p:ext uri="{BB962C8B-B14F-4D97-AF65-F5344CB8AC3E}">
        <p14:creationId xmlns:p14="http://schemas.microsoft.com/office/powerpoint/2010/main" xmlns="" xmlns:mv="urn:schemas-microsoft-com:mac:vml" xmlns:mc="http://schemas.openxmlformats.org/markup-compatibility/2006" val="2098104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C7A1C-5344-4B78-BB79-4C4BE530B959}" type="slidenum">
              <a:rPr lang="en-US" smtClean="0"/>
              <a:pPr/>
              <a:t>16</a:t>
            </a:fld>
            <a:endParaRPr lang="en-US"/>
          </a:p>
        </p:txBody>
      </p:sp>
    </p:spTree>
    <p:extLst>
      <p:ext uri="{BB962C8B-B14F-4D97-AF65-F5344CB8AC3E}">
        <p14:creationId xmlns:p14="http://schemas.microsoft.com/office/powerpoint/2010/main" xmlns="" xmlns:mv="urn:schemas-microsoft-com:mac:vml" xmlns:mc="http://schemas.openxmlformats.org/markup-compatibility/2006" val="1612887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C7A1C-5344-4B78-BB79-4C4BE530B959}" type="slidenum">
              <a:rPr lang="en-US" smtClean="0"/>
              <a:pPr/>
              <a:t>17</a:t>
            </a:fld>
            <a:endParaRPr lang="en-US"/>
          </a:p>
        </p:txBody>
      </p:sp>
    </p:spTree>
    <p:extLst>
      <p:ext uri="{BB962C8B-B14F-4D97-AF65-F5344CB8AC3E}">
        <p14:creationId xmlns:p14="http://schemas.microsoft.com/office/powerpoint/2010/main" xmlns="" xmlns:mv="urn:schemas-microsoft-com:mac:vml" xmlns:mc="http://schemas.openxmlformats.org/markup-compatibility/2006" val="3274625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C7A1C-5344-4B78-BB79-4C4BE530B959}" type="slidenum">
              <a:rPr lang="en-US" smtClean="0"/>
              <a:pPr/>
              <a:t>18</a:t>
            </a:fld>
            <a:endParaRPr lang="en-US"/>
          </a:p>
        </p:txBody>
      </p:sp>
    </p:spTree>
    <p:extLst>
      <p:ext uri="{BB962C8B-B14F-4D97-AF65-F5344CB8AC3E}">
        <p14:creationId xmlns:p14="http://schemas.microsoft.com/office/powerpoint/2010/main" xmlns="" xmlns:mv="urn:schemas-microsoft-com:mac:vml" xmlns:mc="http://schemas.openxmlformats.org/markup-compatibility/2006" val="3803637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C7A1C-5344-4B78-BB79-4C4BE530B959}" type="slidenum">
              <a:rPr lang="en-US" smtClean="0"/>
              <a:pPr/>
              <a:t>22</a:t>
            </a:fld>
            <a:endParaRPr lang="en-US"/>
          </a:p>
        </p:txBody>
      </p:sp>
    </p:spTree>
    <p:extLst>
      <p:ext uri="{BB962C8B-B14F-4D97-AF65-F5344CB8AC3E}">
        <p14:creationId xmlns:p14="http://schemas.microsoft.com/office/powerpoint/2010/main" xmlns="" xmlns:mv="urn:schemas-microsoft-com:mac:vml" xmlns:mc="http://schemas.openxmlformats.org/markup-compatibility/2006" val="341129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C7A1C-5344-4B78-BB79-4C4BE530B959}" type="slidenum">
              <a:rPr lang="en-US" smtClean="0"/>
              <a:pPr/>
              <a:t>28</a:t>
            </a:fld>
            <a:endParaRPr lang="en-US"/>
          </a:p>
        </p:txBody>
      </p:sp>
    </p:spTree>
    <p:extLst>
      <p:ext uri="{BB962C8B-B14F-4D97-AF65-F5344CB8AC3E}">
        <p14:creationId xmlns:p14="http://schemas.microsoft.com/office/powerpoint/2010/main" xmlns="" xmlns:mv="urn:schemas-microsoft-com:mac:vml" xmlns:mc="http://schemas.openxmlformats.org/markup-compatibility/2006" val="3500036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C7A1C-5344-4B78-BB79-4C4BE530B959}" type="slidenum">
              <a:rPr lang="en-US" smtClean="0"/>
              <a:pPr/>
              <a:t>30</a:t>
            </a:fld>
            <a:endParaRPr lang="en-US"/>
          </a:p>
        </p:txBody>
      </p:sp>
    </p:spTree>
    <p:extLst>
      <p:ext uri="{BB962C8B-B14F-4D97-AF65-F5344CB8AC3E}">
        <p14:creationId xmlns:p14="http://schemas.microsoft.com/office/powerpoint/2010/main" xmlns="" xmlns:mv="urn:schemas-microsoft-com:mac:vml" xmlns:mc="http://schemas.openxmlformats.org/markup-compatibility/2006" val="3954156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C7A1C-5344-4B78-BB79-4C4BE530B959}" type="slidenum">
              <a:rPr lang="en-US" smtClean="0"/>
              <a:pPr/>
              <a:t>36</a:t>
            </a:fld>
            <a:endParaRPr lang="en-US"/>
          </a:p>
        </p:txBody>
      </p:sp>
    </p:spTree>
    <p:extLst>
      <p:ext uri="{BB962C8B-B14F-4D97-AF65-F5344CB8AC3E}">
        <p14:creationId xmlns:p14="http://schemas.microsoft.com/office/powerpoint/2010/main" xmlns="" xmlns:mv="urn:schemas-microsoft-com:mac:vml" xmlns:mc="http://schemas.openxmlformats.org/markup-compatibility/2006" val="2474006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E143E1-EFD8-4DC0-980D-989EF7423C18}" type="datetimeFigureOut">
              <a:rPr lang="en-US" smtClean="0"/>
              <a:pPr/>
              <a:t>4/19/2013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69511-9BB9-4FFE-A2F8-8342080AFED2}" type="slidenum">
              <a:rPr lang="en-US" smtClean="0"/>
              <a:pPr/>
              <a:t>‹#›</a:t>
            </a:fld>
            <a:endParaRPr lang="en-US"/>
          </a:p>
        </p:txBody>
      </p:sp>
    </p:spTree>
    <p:extLst>
      <p:ext uri="{BB962C8B-B14F-4D97-AF65-F5344CB8AC3E}">
        <p14:creationId xmlns:p14="http://schemas.microsoft.com/office/powerpoint/2010/main" xmlns="" xmlns:mv="urn:schemas-microsoft-com:mac:vml" xmlns:mc="http://schemas.openxmlformats.org/markup-compatibility/2006" val="381823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143E1-EFD8-4DC0-980D-989EF7423C18}" type="datetimeFigureOut">
              <a:rPr lang="en-US" smtClean="0"/>
              <a:pPr/>
              <a:t>4/19/2013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69511-9BB9-4FFE-A2F8-8342080AFED2}" type="slidenum">
              <a:rPr lang="en-US" smtClean="0"/>
              <a:pPr/>
              <a:t>‹#›</a:t>
            </a:fld>
            <a:endParaRPr lang="en-US"/>
          </a:p>
        </p:txBody>
      </p:sp>
    </p:spTree>
    <p:extLst>
      <p:ext uri="{BB962C8B-B14F-4D97-AF65-F5344CB8AC3E}">
        <p14:creationId xmlns:p14="http://schemas.microsoft.com/office/powerpoint/2010/main" xmlns="" xmlns:mv="urn:schemas-microsoft-com:mac:vml" xmlns:mc="http://schemas.openxmlformats.org/markup-compatibility/2006" val="3994649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143E1-EFD8-4DC0-980D-989EF7423C18}" type="datetimeFigureOut">
              <a:rPr lang="en-US" smtClean="0"/>
              <a:pPr/>
              <a:t>4/19/2013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69511-9BB9-4FFE-A2F8-8342080AFED2}" type="slidenum">
              <a:rPr lang="en-US" smtClean="0"/>
              <a:pPr/>
              <a:t>‹#›</a:t>
            </a:fld>
            <a:endParaRPr lang="en-US"/>
          </a:p>
        </p:txBody>
      </p:sp>
    </p:spTree>
    <p:extLst>
      <p:ext uri="{BB962C8B-B14F-4D97-AF65-F5344CB8AC3E}">
        <p14:creationId xmlns:p14="http://schemas.microsoft.com/office/powerpoint/2010/main" xmlns="" xmlns:mv="urn:schemas-microsoft-com:mac:vml" xmlns:mc="http://schemas.openxmlformats.org/markup-compatibility/2006" val="1451949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143E1-EFD8-4DC0-980D-989EF7423C18}" type="datetimeFigureOut">
              <a:rPr lang="en-US" smtClean="0"/>
              <a:pPr/>
              <a:t>4/19/2013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69511-9BB9-4FFE-A2F8-8342080AFED2}" type="slidenum">
              <a:rPr lang="en-US" smtClean="0"/>
              <a:pPr/>
              <a:t>‹#›</a:t>
            </a:fld>
            <a:endParaRPr lang="en-US"/>
          </a:p>
        </p:txBody>
      </p:sp>
    </p:spTree>
    <p:extLst>
      <p:ext uri="{BB962C8B-B14F-4D97-AF65-F5344CB8AC3E}">
        <p14:creationId xmlns:p14="http://schemas.microsoft.com/office/powerpoint/2010/main" xmlns="" xmlns:mv="urn:schemas-microsoft-com:mac:vml" xmlns:mc="http://schemas.openxmlformats.org/markup-compatibility/2006" val="3667754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143E1-EFD8-4DC0-980D-989EF7423C18}" type="datetimeFigureOut">
              <a:rPr lang="en-US" smtClean="0"/>
              <a:pPr/>
              <a:t>4/19/2013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69511-9BB9-4FFE-A2F8-8342080AFED2}" type="slidenum">
              <a:rPr lang="en-US" smtClean="0"/>
              <a:pPr/>
              <a:t>‹#›</a:t>
            </a:fld>
            <a:endParaRPr lang="en-US"/>
          </a:p>
        </p:txBody>
      </p:sp>
    </p:spTree>
    <p:extLst>
      <p:ext uri="{BB962C8B-B14F-4D97-AF65-F5344CB8AC3E}">
        <p14:creationId xmlns:p14="http://schemas.microsoft.com/office/powerpoint/2010/main" xmlns="" xmlns:mv="urn:schemas-microsoft-com:mac:vml" xmlns:mc="http://schemas.openxmlformats.org/markup-compatibility/2006" val="2962936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E143E1-EFD8-4DC0-980D-989EF7423C18}" type="datetimeFigureOut">
              <a:rPr lang="en-US" smtClean="0"/>
              <a:pPr/>
              <a:t>4/19/2013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69511-9BB9-4FFE-A2F8-8342080AFED2}" type="slidenum">
              <a:rPr lang="en-US" smtClean="0"/>
              <a:pPr/>
              <a:t>‹#›</a:t>
            </a:fld>
            <a:endParaRPr lang="en-US"/>
          </a:p>
        </p:txBody>
      </p:sp>
    </p:spTree>
    <p:extLst>
      <p:ext uri="{BB962C8B-B14F-4D97-AF65-F5344CB8AC3E}">
        <p14:creationId xmlns:p14="http://schemas.microsoft.com/office/powerpoint/2010/main" xmlns="" xmlns:mv="urn:schemas-microsoft-com:mac:vml" xmlns:mc="http://schemas.openxmlformats.org/markup-compatibility/2006" val="2449028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E143E1-EFD8-4DC0-980D-989EF7423C18}" type="datetimeFigureOut">
              <a:rPr lang="en-US" smtClean="0"/>
              <a:pPr/>
              <a:t>4/19/2013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F69511-9BB9-4FFE-A2F8-8342080AFED2}" type="slidenum">
              <a:rPr lang="en-US" smtClean="0"/>
              <a:pPr/>
              <a:t>‹#›</a:t>
            </a:fld>
            <a:endParaRPr lang="en-US"/>
          </a:p>
        </p:txBody>
      </p:sp>
    </p:spTree>
    <p:extLst>
      <p:ext uri="{BB962C8B-B14F-4D97-AF65-F5344CB8AC3E}">
        <p14:creationId xmlns:p14="http://schemas.microsoft.com/office/powerpoint/2010/main" xmlns="" xmlns:mv="urn:schemas-microsoft-com:mac:vml" xmlns:mc="http://schemas.openxmlformats.org/markup-compatibility/2006" val="4129084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E143E1-EFD8-4DC0-980D-989EF7423C18}" type="datetimeFigureOut">
              <a:rPr lang="en-US" smtClean="0"/>
              <a:pPr/>
              <a:t>4/19/2013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F69511-9BB9-4FFE-A2F8-8342080AFED2}" type="slidenum">
              <a:rPr lang="en-US" smtClean="0"/>
              <a:pPr/>
              <a:t>‹#›</a:t>
            </a:fld>
            <a:endParaRPr lang="en-US"/>
          </a:p>
        </p:txBody>
      </p:sp>
    </p:spTree>
    <p:extLst>
      <p:ext uri="{BB962C8B-B14F-4D97-AF65-F5344CB8AC3E}">
        <p14:creationId xmlns:p14="http://schemas.microsoft.com/office/powerpoint/2010/main" xmlns="" xmlns:mv="urn:schemas-microsoft-com:mac:vml" xmlns:mc="http://schemas.openxmlformats.org/markup-compatibility/2006" val="805243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143E1-EFD8-4DC0-980D-989EF7423C18}" type="datetimeFigureOut">
              <a:rPr lang="en-US" smtClean="0"/>
              <a:pPr/>
              <a:t>4/19/2013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F69511-9BB9-4FFE-A2F8-8342080AFED2}" type="slidenum">
              <a:rPr lang="en-US" smtClean="0"/>
              <a:pPr/>
              <a:t>‹#›</a:t>
            </a:fld>
            <a:endParaRPr lang="en-US"/>
          </a:p>
        </p:txBody>
      </p:sp>
    </p:spTree>
    <p:extLst>
      <p:ext uri="{BB962C8B-B14F-4D97-AF65-F5344CB8AC3E}">
        <p14:creationId xmlns:p14="http://schemas.microsoft.com/office/powerpoint/2010/main" xmlns="" xmlns:mv="urn:schemas-microsoft-com:mac:vml" xmlns:mc="http://schemas.openxmlformats.org/markup-compatibility/2006" val="2962878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143E1-EFD8-4DC0-980D-989EF7423C18}" type="datetimeFigureOut">
              <a:rPr lang="en-US" smtClean="0"/>
              <a:pPr/>
              <a:t>4/19/2013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69511-9BB9-4FFE-A2F8-8342080AFED2}" type="slidenum">
              <a:rPr lang="en-US" smtClean="0"/>
              <a:pPr/>
              <a:t>‹#›</a:t>
            </a:fld>
            <a:endParaRPr lang="en-US"/>
          </a:p>
        </p:txBody>
      </p:sp>
    </p:spTree>
    <p:extLst>
      <p:ext uri="{BB962C8B-B14F-4D97-AF65-F5344CB8AC3E}">
        <p14:creationId xmlns:p14="http://schemas.microsoft.com/office/powerpoint/2010/main" xmlns="" xmlns:mv="urn:schemas-microsoft-com:mac:vml" xmlns:mc="http://schemas.openxmlformats.org/markup-compatibility/2006" val="3683502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143E1-EFD8-4DC0-980D-989EF7423C18}" type="datetimeFigureOut">
              <a:rPr lang="en-US" smtClean="0"/>
              <a:pPr/>
              <a:t>4/19/2013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69511-9BB9-4FFE-A2F8-8342080AFED2}" type="slidenum">
              <a:rPr lang="en-US" smtClean="0"/>
              <a:pPr/>
              <a:t>‹#›</a:t>
            </a:fld>
            <a:endParaRPr lang="en-US"/>
          </a:p>
        </p:txBody>
      </p:sp>
    </p:spTree>
    <p:extLst>
      <p:ext uri="{BB962C8B-B14F-4D97-AF65-F5344CB8AC3E}">
        <p14:creationId xmlns:p14="http://schemas.microsoft.com/office/powerpoint/2010/main" xmlns="" xmlns:mv="urn:schemas-microsoft-com:mac:vml" xmlns:mc="http://schemas.openxmlformats.org/markup-compatibility/2006" val="3342420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143E1-EFD8-4DC0-980D-989EF7423C18}" type="datetimeFigureOut">
              <a:rPr lang="en-US" smtClean="0"/>
              <a:pPr/>
              <a:t>4/19/2013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69511-9BB9-4FFE-A2F8-8342080AFED2}" type="slidenum">
              <a:rPr lang="en-US" smtClean="0"/>
              <a:pPr/>
              <a:t>‹#›</a:t>
            </a:fld>
            <a:endParaRPr lang="en-US"/>
          </a:p>
        </p:txBody>
      </p:sp>
    </p:spTree>
    <p:extLst>
      <p:ext uri="{BB962C8B-B14F-4D97-AF65-F5344CB8AC3E}">
        <p14:creationId xmlns:p14="http://schemas.microsoft.com/office/powerpoint/2010/main" xmlns="" xmlns:mv="urn:schemas-microsoft-com:mac:vml" xmlns:mc="http://schemas.openxmlformats.org/markup-compatibility/2006" val="3633966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hyperlink" Target="http://www.gettyimages.com/" TargetMode="External"/><Relationship Id="rId7" Type="http://schemas.openxmlformats.org/officeDocument/2006/relationships/image" Target="../media/image25.jpeg"/><Relationship Id="rId2" Type="http://schemas.openxmlformats.org/officeDocument/2006/relationships/hyperlink" Target="http://www.istock.com/" TargetMode="Externa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hyperlink" Target="http://www.veer.com/" TargetMode="External"/><Relationship Id="rId4" Type="http://schemas.openxmlformats.org/officeDocument/2006/relationships/hyperlink" Target="http://www.corbis.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paperstreet.com/blog/5047"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home.snafu.de/tilman/xenulink.html"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www.farr.com/" TargetMode="Externa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adwords.google.com/o/KeywordTool" TargetMode="External"/><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hyperlink" Target="http://www.opensiteexplorer.org/" TargetMode="External"/><Relationship Id="rId13" Type="http://schemas.openxmlformats.org/officeDocument/2006/relationships/hyperlink" Target="http://www.findlaw.com/" TargetMode="External"/><Relationship Id="rId3" Type="http://schemas.openxmlformats.org/officeDocument/2006/relationships/hyperlink" Target="http://www.avvo.com/" TargetMode="External"/><Relationship Id="rId7" Type="http://schemas.openxmlformats.org/officeDocument/2006/relationships/hyperlink" Target="http://www.manta.com/" TargetMode="External"/><Relationship Id="rId12" Type="http://schemas.openxmlformats.org/officeDocument/2006/relationships/hyperlink" Target="http://www.hg.org/" TargetMode="External"/><Relationship Id="rId2" Type="http://schemas.openxmlformats.org/officeDocument/2006/relationships/hyperlink" Target="http://www.dmoz.org/" TargetMode="External"/><Relationship Id="rId1" Type="http://schemas.openxmlformats.org/officeDocument/2006/relationships/slideLayout" Target="../slideLayouts/slideLayout4.xml"/><Relationship Id="rId6" Type="http://schemas.openxmlformats.org/officeDocument/2006/relationships/hyperlink" Target="http://local.yahoo.com/" TargetMode="External"/><Relationship Id="rId11" Type="http://schemas.openxmlformats.org/officeDocument/2006/relationships/hyperlink" Target="http://bestoftheweb.com/" TargetMode="External"/><Relationship Id="rId5" Type="http://schemas.openxmlformats.org/officeDocument/2006/relationships/hyperlink" Target="http://www.bing.com/local/" TargetMode="External"/><Relationship Id="rId10" Type="http://schemas.openxmlformats.org/officeDocument/2006/relationships/hyperlink" Target="http://dir.yahoo.com/" TargetMode="External"/><Relationship Id="rId4" Type="http://schemas.openxmlformats.org/officeDocument/2006/relationships/hyperlink" Target="http://www.google.com/places/" TargetMode="External"/><Relationship Id="rId9" Type="http://schemas.openxmlformats.org/officeDocument/2006/relationships/hyperlink" Target="http://lawyers.law.cornell.edu/" TargetMode="External"/><Relationship Id="rId14" Type="http://schemas.openxmlformats.org/officeDocument/2006/relationships/hyperlink" Target="http://www.lawyers.com/"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www.google.com/local/add/"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local.yahoo.com/" TargetMode="External"/><Relationship Id="rId2" Type="http://schemas.openxmlformats.org/officeDocument/2006/relationships/hyperlink" Target="http://www.bing.com/local/us/" TargetMode="External"/><Relationship Id="rId1" Type="http://schemas.openxmlformats.org/officeDocument/2006/relationships/slideLayout" Target="../slideLayouts/slideLayout2.xml"/><Relationship Id="rId4" Type="http://schemas.openxmlformats.org/officeDocument/2006/relationships/hyperlink" Target="http://getlisted.org/"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www.mailchimp.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11.jpeg"/><Relationship Id="rId4" Type="http://schemas.openxmlformats.org/officeDocument/2006/relationships/image" Target="../media/image10.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66.jpeg"/><Relationship Id="rId7" Type="http://schemas.openxmlformats.org/officeDocument/2006/relationships/image" Target="../media/image70.jpeg"/><Relationship Id="rId2" Type="http://schemas.openxmlformats.org/officeDocument/2006/relationships/image" Target="../media/image65.jpeg"/><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 Id="rId9" Type="http://schemas.openxmlformats.org/officeDocument/2006/relationships/image" Target="../media/image72.jpeg"/></Relationships>
</file>

<file path=ppt/slides/_rels/slide9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5300" smtClean="0">
                <a:latin typeface="+mn-lt"/>
              </a:rPr>
              <a:t>Websites and </a:t>
            </a:r>
            <a:br>
              <a:rPr lang="en-US" sz="5300" smtClean="0">
                <a:latin typeface="+mn-lt"/>
              </a:rPr>
            </a:br>
            <a:r>
              <a:rPr lang="en-US" sz="5300" smtClean="0">
                <a:latin typeface="+mn-lt"/>
              </a:rPr>
              <a:t>Your Firm’s Web Presence</a:t>
            </a:r>
            <a:endParaRPr lang="en-US" dirty="0">
              <a:latin typeface="+mn-lt"/>
            </a:endParaRPr>
          </a:p>
        </p:txBody>
      </p:sp>
      <p:sp>
        <p:nvSpPr>
          <p:cNvPr id="3" name="Subtitle 2"/>
          <p:cNvSpPr>
            <a:spLocks noGrp="1"/>
          </p:cNvSpPr>
          <p:nvPr>
            <p:ph type="subTitle" idx="1"/>
          </p:nvPr>
        </p:nvSpPr>
        <p:spPr/>
        <p:txBody>
          <a:bodyPr>
            <a:normAutofit/>
          </a:bodyPr>
          <a:lstStyle/>
          <a:p>
            <a:r>
              <a:rPr lang="en-US" sz="2400" dirty="0" smtClean="0">
                <a:latin typeface="+mn-lt"/>
              </a:rPr>
              <a:t>By Peter Boyd, Esq.</a:t>
            </a:r>
            <a:br>
              <a:rPr lang="en-US" sz="2400" dirty="0" smtClean="0">
                <a:latin typeface="+mn-lt"/>
              </a:rPr>
            </a:br>
            <a:r>
              <a:rPr lang="en-US" sz="2400" dirty="0" smtClean="0">
                <a:latin typeface="+mn-lt"/>
              </a:rPr>
              <a:t>Attorney &amp; General Guru</a:t>
            </a:r>
          </a:p>
          <a:p>
            <a:r>
              <a:rPr lang="en-US" sz="2400" dirty="0" smtClean="0">
                <a:latin typeface="+mn-lt"/>
              </a:rPr>
              <a:t>PaperStreet Web Design</a:t>
            </a:r>
            <a:endParaRPr lang="en-US" sz="2400" dirty="0">
              <a:latin typeface="+mn-lt"/>
            </a:endParaRPr>
          </a:p>
        </p:txBody>
      </p:sp>
    </p:spTree>
    <p:extLst>
      <p:ext uri="{BB962C8B-B14F-4D97-AF65-F5344CB8AC3E}">
        <p14:creationId xmlns:p14="http://schemas.microsoft.com/office/powerpoint/2010/main" xmlns="" xmlns:mv="urn:schemas-microsoft-com:mac:vml" xmlns:mc="http://schemas.openxmlformats.org/markup-compatibility/2006" val="3104438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Bar Rules: Top</a:t>
            </a:r>
            <a:r>
              <a:rPr lang="en-US" baseline="0" dirty="0" smtClean="0">
                <a:latin typeface="+mn-lt"/>
              </a:rPr>
              <a:t> 10 Things</a:t>
            </a:r>
            <a:endParaRPr lang="en-US" dirty="0">
              <a:latin typeface="+mn-lt"/>
            </a:endParaRPr>
          </a:p>
        </p:txBody>
      </p:sp>
      <p:sp>
        <p:nvSpPr>
          <p:cNvPr id="3" name="Content Placeholder 2"/>
          <p:cNvSpPr>
            <a:spLocks noGrp="1"/>
          </p:cNvSpPr>
          <p:nvPr>
            <p:ph idx="1"/>
          </p:nvPr>
        </p:nvSpPr>
        <p:spPr/>
        <p:txBody>
          <a:bodyPr>
            <a:normAutofit fontScale="85000" lnSpcReduction="20000"/>
          </a:bodyPr>
          <a:lstStyle/>
          <a:p>
            <a:pPr marL="514350" indent="-514350">
              <a:buAutoNum type="arabicPeriod"/>
            </a:pPr>
            <a:r>
              <a:rPr lang="en-US" dirty="0" smtClean="0">
                <a:latin typeface="+mn-lt"/>
              </a:rPr>
              <a:t>Objectively Verifiable. </a:t>
            </a:r>
          </a:p>
          <a:p>
            <a:pPr marL="514350" indent="-514350">
              <a:buAutoNum type="arabicPeriod"/>
            </a:pPr>
            <a:r>
              <a:rPr lang="en-US" dirty="0" smtClean="0">
                <a:latin typeface="+mn-lt"/>
              </a:rPr>
              <a:t>Don’t Use Superlatives Without Proof. </a:t>
            </a:r>
          </a:p>
          <a:p>
            <a:pPr marL="514350" indent="-514350">
              <a:buAutoNum type="arabicPeriod"/>
            </a:pPr>
            <a:r>
              <a:rPr lang="en-US" dirty="0" smtClean="0">
                <a:latin typeface="+mn-lt"/>
              </a:rPr>
              <a:t>Testimonials are Allowed (with disclaimer).</a:t>
            </a:r>
          </a:p>
          <a:p>
            <a:pPr marL="514350" indent="-514350">
              <a:buAutoNum type="arabicPeriod"/>
            </a:pPr>
            <a:r>
              <a:rPr lang="en-US" dirty="0" smtClean="0">
                <a:latin typeface="+mn-lt"/>
              </a:rPr>
              <a:t>Past Results are Allowed.</a:t>
            </a:r>
          </a:p>
          <a:p>
            <a:pPr marL="514350" indent="-514350">
              <a:buAutoNum type="arabicPeriod"/>
            </a:pPr>
            <a:r>
              <a:rPr lang="en-US" dirty="0" smtClean="0">
                <a:latin typeface="+mn-lt"/>
              </a:rPr>
              <a:t>Websites &amp; Social Media Same as Other </a:t>
            </a:r>
            <a:r>
              <a:rPr lang="en-US" dirty="0" smtClean="0"/>
              <a:t>A</a:t>
            </a:r>
            <a:r>
              <a:rPr lang="en-US" dirty="0" smtClean="0">
                <a:latin typeface="+mn-lt"/>
              </a:rPr>
              <a:t>ds!</a:t>
            </a:r>
          </a:p>
          <a:p>
            <a:pPr marL="514350" indent="-514350">
              <a:buAutoNum type="arabicPeriod"/>
            </a:pPr>
            <a:r>
              <a:rPr lang="en-US" dirty="0" smtClean="0">
                <a:latin typeface="+mn-lt"/>
              </a:rPr>
              <a:t>Requests for Info are Exempt from </a:t>
            </a:r>
            <a:r>
              <a:rPr lang="en-US" dirty="0" smtClean="0"/>
              <a:t>Fi</a:t>
            </a:r>
            <a:r>
              <a:rPr lang="en-US" dirty="0" smtClean="0">
                <a:latin typeface="+mn-lt"/>
              </a:rPr>
              <a:t>ling / Review.</a:t>
            </a:r>
          </a:p>
          <a:p>
            <a:pPr marL="514350" indent="-514350">
              <a:buFont typeface="Arial" pitchFamily="34" charset="0"/>
              <a:buAutoNum type="arabicPeriod"/>
            </a:pPr>
            <a:r>
              <a:rPr lang="en-US" dirty="0" smtClean="0">
                <a:latin typeface="+mn-lt"/>
              </a:rPr>
              <a:t>Websites do NOT need to be Reviewed.</a:t>
            </a:r>
          </a:p>
          <a:p>
            <a:pPr marL="514350" indent="-514350">
              <a:buAutoNum type="arabicPeriod"/>
            </a:pPr>
            <a:r>
              <a:rPr lang="en-US" dirty="0" smtClean="0">
                <a:latin typeface="+mn-lt"/>
              </a:rPr>
              <a:t>Brochures are </a:t>
            </a:r>
            <a:r>
              <a:rPr lang="en-US" dirty="0" smtClean="0"/>
              <a:t>R</a:t>
            </a:r>
            <a:r>
              <a:rPr lang="en-US" dirty="0" smtClean="0">
                <a:latin typeface="+mn-lt"/>
              </a:rPr>
              <a:t>equests for Information.</a:t>
            </a:r>
          </a:p>
          <a:p>
            <a:pPr marL="514350" indent="-514350">
              <a:buAutoNum type="arabicPeriod"/>
            </a:pPr>
            <a:r>
              <a:rPr lang="en-US" dirty="0" smtClean="0">
                <a:latin typeface="+mn-lt"/>
              </a:rPr>
              <a:t>Burden of Proof on the Bar to Prove a Statement is False or Misleading.  </a:t>
            </a:r>
          </a:p>
          <a:p>
            <a:pPr marL="514350" indent="-514350">
              <a:buAutoNum type="arabicPeriod"/>
            </a:pPr>
            <a:r>
              <a:rPr lang="en-US" dirty="0" smtClean="0">
                <a:latin typeface="+mn-lt"/>
              </a:rPr>
              <a:t>Contact Information Needs to be on All Ads.</a:t>
            </a:r>
          </a:p>
        </p:txBody>
      </p:sp>
    </p:spTree>
    <p:extLst>
      <p:ext uri="{BB962C8B-B14F-4D97-AF65-F5344CB8AC3E}">
        <p14:creationId xmlns:p14="http://schemas.microsoft.com/office/powerpoint/2010/main" xmlns="" xmlns:mv="urn:schemas-microsoft-com:mac:vml" xmlns:mc="http://schemas.openxmlformats.org/markup-compatibility/2006" val="1594816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Bar Rules: Verifiable &amp; Superlatives</a:t>
            </a:r>
            <a:endParaRPr lang="en-US" dirty="0">
              <a:latin typeface="+mn-lt"/>
            </a:endParaRPr>
          </a:p>
        </p:txBody>
      </p:sp>
      <p:sp>
        <p:nvSpPr>
          <p:cNvPr id="4" name="Content Placeholder 3"/>
          <p:cNvSpPr>
            <a:spLocks noGrp="1"/>
          </p:cNvSpPr>
          <p:nvPr>
            <p:ph idx="1"/>
          </p:nvPr>
        </p:nvSpPr>
        <p:spPr/>
        <p:txBody>
          <a:bodyPr>
            <a:normAutofit/>
          </a:bodyPr>
          <a:lstStyle/>
          <a:p>
            <a:r>
              <a:rPr lang="en-US" sz="3000" dirty="0" smtClean="0">
                <a:latin typeface="+mn-lt"/>
              </a:rPr>
              <a:t>Objectively Verifiable</a:t>
            </a:r>
          </a:p>
          <a:p>
            <a:pPr lvl="1"/>
            <a:r>
              <a:rPr lang="en-US" sz="2600" dirty="0" smtClean="0">
                <a:latin typeface="+mn-lt"/>
              </a:rPr>
              <a:t>Basically, Don’t Lie.  </a:t>
            </a:r>
          </a:p>
          <a:p>
            <a:pPr lvl="1"/>
            <a:r>
              <a:rPr lang="en-US" sz="2600" dirty="0" smtClean="0">
                <a:latin typeface="+mn-lt"/>
              </a:rPr>
              <a:t>If you make a claim, </a:t>
            </a:r>
            <a:br>
              <a:rPr lang="en-US" sz="2600" dirty="0" smtClean="0">
                <a:latin typeface="+mn-lt"/>
              </a:rPr>
            </a:br>
            <a:r>
              <a:rPr lang="en-US" sz="2600" dirty="0" smtClean="0">
                <a:latin typeface="+mn-lt"/>
              </a:rPr>
              <a:t>back it up!</a:t>
            </a:r>
          </a:p>
          <a:p>
            <a:r>
              <a:rPr lang="en-US" sz="3000" dirty="0" smtClean="0">
                <a:latin typeface="+mn-lt"/>
              </a:rPr>
              <a:t>Don’t Use Superlatives, “Just the Facts, Ma’am.”</a:t>
            </a:r>
          </a:p>
        </p:txBody>
      </p:sp>
      <p:pic>
        <p:nvPicPr>
          <p:cNvPr id="2050" name="Picture 2" descr="C:\Users\peteboyd.peteboyd-PC\Desktop\images.jpg"/>
          <p:cNvPicPr>
            <a:picLocks noChangeAspect="1" noChangeArrowheads="1"/>
          </p:cNvPicPr>
          <p:nvPr/>
        </p:nvPicPr>
        <p:blipFill>
          <a:blip r:embed="rId2" cstate="print"/>
          <a:srcRect/>
          <a:stretch>
            <a:fillRect/>
          </a:stretch>
        </p:blipFill>
        <p:spPr bwMode="auto">
          <a:xfrm>
            <a:off x="990600" y="4267200"/>
            <a:ext cx="2438400" cy="1828800"/>
          </a:xfrm>
          <a:prstGeom prst="rect">
            <a:avLst/>
          </a:prstGeom>
          <a:noFill/>
        </p:spPr>
      </p:pic>
    </p:spTree>
    <p:extLst>
      <p:ext uri="{BB962C8B-B14F-4D97-AF65-F5344CB8AC3E}">
        <p14:creationId xmlns:p14="http://schemas.microsoft.com/office/powerpoint/2010/main" xmlns="" xmlns:mv="urn:schemas-microsoft-com:mac:vml" xmlns:mc="http://schemas.openxmlformats.org/markup-compatibility/2006" val="2679823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Bar Rules: Verifiable &amp; Superlatives</a:t>
            </a:r>
            <a:endParaRPr lang="en-US" dirty="0">
              <a:latin typeface="+mn-lt"/>
            </a:endParaRPr>
          </a:p>
        </p:txBody>
      </p:sp>
      <p:sp>
        <p:nvSpPr>
          <p:cNvPr id="4" name="Content Placeholder 3"/>
          <p:cNvSpPr>
            <a:spLocks noGrp="1"/>
          </p:cNvSpPr>
          <p:nvPr>
            <p:ph idx="1"/>
          </p:nvPr>
        </p:nvSpPr>
        <p:spPr/>
        <p:txBody>
          <a:bodyPr>
            <a:normAutofit/>
          </a:bodyPr>
          <a:lstStyle/>
          <a:p>
            <a:pPr>
              <a:buNone/>
            </a:pPr>
            <a:r>
              <a:rPr lang="en-US" b="1" dirty="0" smtClean="0">
                <a:latin typeface="+mn-lt"/>
              </a:rPr>
              <a:t>Good Examples:</a:t>
            </a:r>
          </a:p>
          <a:p>
            <a:r>
              <a:rPr lang="en-US" dirty="0" smtClean="0">
                <a:latin typeface="+mn-lt"/>
              </a:rPr>
              <a:t>Practicing for 10 years.</a:t>
            </a:r>
          </a:p>
          <a:p>
            <a:r>
              <a:rPr lang="en-US" dirty="0" smtClean="0">
                <a:latin typeface="+mn-lt"/>
              </a:rPr>
              <a:t>Licensed in 3 States.</a:t>
            </a:r>
          </a:p>
          <a:p>
            <a:r>
              <a:rPr lang="en-US" dirty="0" smtClean="0">
                <a:latin typeface="+mn-lt"/>
              </a:rPr>
              <a:t>Helped 150 people with their foreclosures.</a:t>
            </a:r>
            <a:endParaRPr lang="en-US" b="1" dirty="0" smtClean="0">
              <a:latin typeface="+mn-lt"/>
            </a:endParaRPr>
          </a:p>
          <a:p>
            <a:pPr>
              <a:buNone/>
            </a:pPr>
            <a:r>
              <a:rPr lang="en-US" b="1" dirty="0" smtClean="0">
                <a:latin typeface="+mn-lt"/>
              </a:rPr>
              <a:t>Uh Oh!</a:t>
            </a:r>
          </a:p>
          <a:p>
            <a:r>
              <a:rPr lang="en-US" u="sng" dirty="0" smtClean="0">
                <a:latin typeface="+mn-lt"/>
              </a:rPr>
              <a:t>Best</a:t>
            </a:r>
            <a:r>
              <a:rPr lang="en-US" dirty="0" smtClean="0">
                <a:latin typeface="+mn-lt"/>
              </a:rPr>
              <a:t> Lawyer in Town.</a:t>
            </a:r>
          </a:p>
          <a:p>
            <a:r>
              <a:rPr lang="en-US" dirty="0" smtClean="0"/>
              <a:t>The Toughest</a:t>
            </a:r>
            <a:r>
              <a:rPr lang="en-US" dirty="0" smtClean="0">
                <a:latin typeface="+mn-lt"/>
              </a:rPr>
              <a:t> </a:t>
            </a:r>
            <a:r>
              <a:rPr lang="en-US" dirty="0" smtClean="0"/>
              <a:t>L</a:t>
            </a:r>
            <a:r>
              <a:rPr lang="en-US" dirty="0" smtClean="0">
                <a:latin typeface="+mn-lt"/>
              </a:rPr>
              <a:t>awyer around. </a:t>
            </a:r>
          </a:p>
        </p:txBody>
      </p:sp>
    </p:spTree>
    <p:extLst>
      <p:ext uri="{BB962C8B-B14F-4D97-AF65-F5344CB8AC3E}">
        <p14:creationId xmlns:p14="http://schemas.microsoft.com/office/powerpoint/2010/main" xmlns="" xmlns:mv="urn:schemas-microsoft-com:mac:vml" xmlns:mc="http://schemas.openxmlformats.org/markup-compatibility/2006" val="2679823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Bar Rules: Social Media &amp; Websites</a:t>
            </a:r>
            <a:endParaRPr lang="en-US" dirty="0">
              <a:latin typeface="+mn-lt"/>
            </a:endParaRPr>
          </a:p>
        </p:txBody>
      </p:sp>
      <p:sp>
        <p:nvSpPr>
          <p:cNvPr id="3" name="Content Placeholder 2"/>
          <p:cNvSpPr>
            <a:spLocks noGrp="1"/>
          </p:cNvSpPr>
          <p:nvPr>
            <p:ph idx="1"/>
          </p:nvPr>
        </p:nvSpPr>
        <p:spPr/>
        <p:txBody>
          <a:bodyPr/>
          <a:lstStyle/>
          <a:p>
            <a:r>
              <a:rPr lang="en-US" b="1" dirty="0" smtClean="0">
                <a:latin typeface="+mn-lt"/>
              </a:rPr>
              <a:t>Testimonials</a:t>
            </a:r>
            <a:r>
              <a:rPr lang="en-US" dirty="0" smtClean="0">
                <a:latin typeface="+mn-lt"/>
              </a:rPr>
              <a:t> – Go ahead and place on website.  Just make sure they have a disclaimer and are verifiable.</a:t>
            </a:r>
          </a:p>
          <a:p>
            <a:r>
              <a:rPr lang="en-US" b="1" dirty="0" smtClean="0">
                <a:latin typeface="+mn-lt"/>
              </a:rPr>
              <a:t>Past Results </a:t>
            </a:r>
            <a:r>
              <a:rPr lang="en-US" dirty="0" smtClean="0">
                <a:latin typeface="+mn-lt"/>
              </a:rPr>
              <a:t>– Again, put on website, but make sure they are verifiable.</a:t>
            </a:r>
          </a:p>
          <a:p>
            <a:r>
              <a:rPr lang="en-US" b="1" dirty="0" smtClean="0">
                <a:latin typeface="+mn-lt"/>
              </a:rPr>
              <a:t>Social Media </a:t>
            </a:r>
            <a:r>
              <a:rPr lang="en-US" dirty="0" smtClean="0">
                <a:latin typeface="+mn-lt"/>
              </a:rPr>
              <a:t>– Must have Contact Information on profiles (and possibly in the posts).</a:t>
            </a:r>
            <a:endParaRPr lang="en-US" dirty="0">
              <a:latin typeface="+mn-lt"/>
            </a:endParaRPr>
          </a:p>
        </p:txBody>
      </p:sp>
      <p:pic>
        <p:nvPicPr>
          <p:cNvPr id="4" name="Picture 2" descr="C:\Users\peteboyd.peteboyd-PC\Desktop\flogo.jpg"/>
          <p:cNvPicPr>
            <a:picLocks noChangeAspect="1" noChangeArrowheads="1"/>
          </p:cNvPicPr>
          <p:nvPr/>
        </p:nvPicPr>
        <p:blipFill>
          <a:blip r:embed="rId2" cstate="print"/>
          <a:srcRect/>
          <a:stretch>
            <a:fillRect/>
          </a:stretch>
        </p:blipFill>
        <p:spPr bwMode="auto">
          <a:xfrm>
            <a:off x="1143000" y="5562600"/>
            <a:ext cx="442259" cy="442259"/>
          </a:xfrm>
          <a:prstGeom prst="rect">
            <a:avLst/>
          </a:prstGeom>
          <a:noFill/>
        </p:spPr>
      </p:pic>
      <p:pic>
        <p:nvPicPr>
          <p:cNvPr id="5" name="Picture 3" descr="C:\Users\peteboyd.peteboyd-PC\Desktop\images.jpg"/>
          <p:cNvPicPr>
            <a:picLocks noChangeAspect="1" noChangeArrowheads="1"/>
          </p:cNvPicPr>
          <p:nvPr/>
        </p:nvPicPr>
        <p:blipFill>
          <a:blip r:embed="rId3" cstate="print"/>
          <a:srcRect/>
          <a:stretch>
            <a:fillRect/>
          </a:stretch>
        </p:blipFill>
        <p:spPr bwMode="auto">
          <a:xfrm>
            <a:off x="1752600" y="5562600"/>
            <a:ext cx="440266" cy="440266"/>
          </a:xfrm>
          <a:prstGeom prst="rect">
            <a:avLst/>
          </a:prstGeom>
          <a:noFill/>
        </p:spPr>
      </p:pic>
      <p:pic>
        <p:nvPicPr>
          <p:cNvPr id="6" name="Picture 4" descr="C:\Users\peteboyd.peteboyd-PC\Desktop\images.jpg"/>
          <p:cNvPicPr>
            <a:picLocks noChangeAspect="1" noChangeArrowheads="1"/>
          </p:cNvPicPr>
          <p:nvPr/>
        </p:nvPicPr>
        <p:blipFill>
          <a:blip r:embed="rId4" cstate="print"/>
          <a:srcRect/>
          <a:stretch>
            <a:fillRect/>
          </a:stretch>
        </p:blipFill>
        <p:spPr bwMode="auto">
          <a:xfrm>
            <a:off x="2362200" y="5562600"/>
            <a:ext cx="451131" cy="457200"/>
          </a:xfrm>
          <a:prstGeom prst="rect">
            <a:avLst/>
          </a:prstGeom>
          <a:noFill/>
        </p:spPr>
      </p:pic>
      <p:pic>
        <p:nvPicPr>
          <p:cNvPr id="7" name="Picture 6" descr="C:\Users\peteboyd.peteboyd-PC\Desktop\images.jpg"/>
          <p:cNvPicPr>
            <a:picLocks noChangeAspect="1" noChangeArrowheads="1"/>
          </p:cNvPicPr>
          <p:nvPr/>
        </p:nvPicPr>
        <p:blipFill>
          <a:blip r:embed="rId5" cstate="print"/>
          <a:srcRect/>
          <a:stretch>
            <a:fillRect/>
          </a:stretch>
        </p:blipFill>
        <p:spPr bwMode="auto">
          <a:xfrm>
            <a:off x="2971800" y="5562600"/>
            <a:ext cx="457200" cy="457200"/>
          </a:xfrm>
          <a:prstGeom prst="rect">
            <a:avLst/>
          </a:prstGeom>
          <a:noFill/>
        </p:spPr>
      </p:pic>
    </p:spTree>
    <p:extLst>
      <p:ext uri="{BB962C8B-B14F-4D97-AF65-F5344CB8AC3E}">
        <p14:creationId xmlns:p14="http://schemas.microsoft.com/office/powerpoint/2010/main" xmlns="" xmlns:mv="urn:schemas-microsoft-com:mac:vml" xmlns:mc="http://schemas.openxmlformats.org/markup-compatibility/2006" val="2679823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What is Branding?</a:t>
            </a:r>
            <a:endParaRPr lang="en-US" dirty="0">
              <a:latin typeface="+mn-lt"/>
            </a:endParaRPr>
          </a:p>
        </p:txBody>
      </p:sp>
      <p:sp>
        <p:nvSpPr>
          <p:cNvPr id="10" name="Content Placeholder 9"/>
          <p:cNvSpPr>
            <a:spLocks noGrp="1"/>
          </p:cNvSpPr>
          <p:nvPr>
            <p:ph idx="1"/>
          </p:nvPr>
        </p:nvSpPr>
        <p:spPr/>
        <p:txBody>
          <a:bodyPr/>
          <a:lstStyle/>
          <a:p>
            <a:r>
              <a:rPr lang="en-US" dirty="0" smtClean="0">
                <a:latin typeface="+mn-lt"/>
              </a:rPr>
              <a:t>Online: Website, Social Media, SEO</a:t>
            </a:r>
          </a:p>
          <a:p>
            <a:r>
              <a:rPr lang="en-US" dirty="0" smtClean="0">
                <a:latin typeface="+mn-lt"/>
              </a:rPr>
              <a:t>Print: Letterhead, Cards, Envelopes, Brochures</a:t>
            </a:r>
          </a:p>
          <a:p>
            <a:r>
              <a:rPr lang="en-US" dirty="0" smtClean="0">
                <a:latin typeface="+mn-lt"/>
              </a:rPr>
              <a:t>Offline: Your Attire and Office (even your car)</a:t>
            </a:r>
          </a:p>
        </p:txBody>
      </p:sp>
      <p:pic>
        <p:nvPicPr>
          <p:cNvPr id="3074" name="Picture 2" descr="C:\Users\peteboyd.peteboyd-PC\Desktop\John-Miglionico.jpg"/>
          <p:cNvPicPr>
            <a:picLocks noChangeAspect="1" noChangeArrowheads="1"/>
          </p:cNvPicPr>
          <p:nvPr/>
        </p:nvPicPr>
        <p:blipFill>
          <a:blip r:embed="rId2" cstate="print"/>
          <a:srcRect/>
          <a:stretch>
            <a:fillRect/>
          </a:stretch>
        </p:blipFill>
        <p:spPr bwMode="auto">
          <a:xfrm>
            <a:off x="2286000" y="3505200"/>
            <a:ext cx="3905250" cy="288607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Why Brand Yourself?</a:t>
            </a:r>
            <a:endParaRPr lang="en-US" dirty="0">
              <a:latin typeface="+mn-lt"/>
            </a:endParaRPr>
          </a:p>
        </p:txBody>
      </p:sp>
      <p:sp>
        <p:nvSpPr>
          <p:cNvPr id="3" name="Content Placeholder 2"/>
          <p:cNvSpPr>
            <a:spLocks noGrp="1"/>
          </p:cNvSpPr>
          <p:nvPr>
            <p:ph idx="1"/>
          </p:nvPr>
        </p:nvSpPr>
        <p:spPr/>
        <p:txBody>
          <a:bodyPr/>
          <a:lstStyle/>
          <a:p>
            <a:r>
              <a:rPr lang="en-US" dirty="0" smtClean="0">
                <a:latin typeface="+mn-lt"/>
              </a:rPr>
              <a:t>Establish a Professional Image</a:t>
            </a:r>
          </a:p>
          <a:p>
            <a:r>
              <a:rPr lang="en-US" dirty="0" smtClean="0">
                <a:latin typeface="+mn-lt"/>
              </a:rPr>
              <a:t>Get Known for Something</a:t>
            </a:r>
          </a:p>
          <a:p>
            <a:r>
              <a:rPr lang="en-US" dirty="0" smtClean="0">
                <a:latin typeface="+mn-lt"/>
              </a:rPr>
              <a:t>Separate you from the Competition</a:t>
            </a:r>
            <a:endParaRPr lang="en-US" dirty="0">
              <a:latin typeface="+mn-lt"/>
            </a:endParaRPr>
          </a:p>
        </p:txBody>
      </p:sp>
      <p:pic>
        <p:nvPicPr>
          <p:cNvPr id="4098" name="Picture 2" descr="C:\Users\peteboyd.peteboyd-PC\Desktop\yikes.png"/>
          <p:cNvPicPr>
            <a:picLocks noChangeAspect="1" noChangeArrowheads="1"/>
          </p:cNvPicPr>
          <p:nvPr/>
        </p:nvPicPr>
        <p:blipFill>
          <a:blip r:embed="rId3" cstate="print"/>
          <a:srcRect/>
          <a:stretch>
            <a:fillRect/>
          </a:stretch>
        </p:blipFill>
        <p:spPr bwMode="auto">
          <a:xfrm>
            <a:off x="838200" y="3657600"/>
            <a:ext cx="4276725" cy="1314450"/>
          </a:xfrm>
          <a:prstGeom prst="rect">
            <a:avLst/>
          </a:prstGeom>
          <a:noFill/>
        </p:spPr>
      </p:pic>
      <p:cxnSp>
        <p:nvCxnSpPr>
          <p:cNvPr id="8" name="Straight Arrow Connector 7"/>
          <p:cNvCxnSpPr/>
          <p:nvPr/>
        </p:nvCxnSpPr>
        <p:spPr>
          <a:xfrm flipH="1">
            <a:off x="3429000" y="3505200"/>
            <a:ext cx="3886200" cy="6096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9" name="TextBox 8"/>
          <p:cNvSpPr txBox="1"/>
          <p:nvPr/>
        </p:nvSpPr>
        <p:spPr>
          <a:xfrm>
            <a:off x="7315200" y="3200400"/>
            <a:ext cx="1629036" cy="923330"/>
          </a:xfrm>
          <a:prstGeom prst="rect">
            <a:avLst/>
          </a:prstGeom>
          <a:noFill/>
        </p:spPr>
        <p:txBody>
          <a:bodyPr wrap="none" rtlCol="0">
            <a:spAutoFit/>
          </a:bodyPr>
          <a:lstStyle/>
          <a:p>
            <a:r>
              <a:rPr lang="en-US" dirty="0" smtClean="0"/>
              <a:t>That is a lot</a:t>
            </a:r>
          </a:p>
          <a:p>
            <a:r>
              <a:rPr lang="en-US" dirty="0" smtClean="0"/>
              <a:t>of competition.</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What Makes a Good Brand?</a:t>
            </a:r>
            <a:endParaRPr lang="en-US" dirty="0">
              <a:latin typeface="+mn-lt"/>
            </a:endParaRPr>
          </a:p>
        </p:txBody>
      </p:sp>
      <p:sp>
        <p:nvSpPr>
          <p:cNvPr id="3" name="Content Placeholder 2"/>
          <p:cNvSpPr>
            <a:spLocks noGrp="1"/>
          </p:cNvSpPr>
          <p:nvPr>
            <p:ph idx="1"/>
          </p:nvPr>
        </p:nvSpPr>
        <p:spPr/>
        <p:txBody>
          <a:bodyPr>
            <a:normAutofit/>
          </a:bodyPr>
          <a:lstStyle/>
          <a:p>
            <a:pPr lvl="1">
              <a:buNone/>
            </a:pPr>
            <a:r>
              <a:rPr lang="en-US" sz="3600" dirty="0" smtClean="0">
                <a:latin typeface="+mn-lt"/>
              </a:rPr>
              <a:t>Consistency:  Used on Everything.</a:t>
            </a:r>
          </a:p>
          <a:p>
            <a:pPr lvl="1">
              <a:buNone/>
            </a:pPr>
            <a:endParaRPr lang="en-US" sz="3600" dirty="0" smtClean="0">
              <a:latin typeface="+mn-lt"/>
            </a:endParaRPr>
          </a:p>
          <a:p>
            <a:pPr lvl="1">
              <a:buNone/>
            </a:pPr>
            <a:r>
              <a:rPr lang="en-US" sz="3600" dirty="0" smtClean="0">
                <a:latin typeface="+mn-lt"/>
              </a:rPr>
              <a:t>Clarity:  Key Message is Clear.</a:t>
            </a:r>
          </a:p>
        </p:txBody>
      </p:sp>
    </p:spTree>
    <p:extLst>
      <p:ext uri="{BB962C8B-B14F-4D97-AF65-F5344CB8AC3E}">
        <p14:creationId xmlns:p14="http://schemas.microsoft.com/office/powerpoint/2010/main" xmlns="" xmlns:mv="urn:schemas-microsoft-com:mac:vml" xmlns:mc="http://schemas.openxmlformats.org/markup-compatibility/2006" val="4110194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rtl="0" eaLnBrk="1" latinLnBrk="0" hangingPunct="1"/>
            <a:r>
              <a:rPr lang="en-US" sz="3200" dirty="0" smtClean="0">
                <a:latin typeface="+mn-lt"/>
                <a:ea typeface="+mn-ea"/>
                <a:cs typeface="+mn-cs"/>
              </a:rPr>
              <a:t>Key Message of the Brand</a:t>
            </a:r>
            <a:r>
              <a:rPr lang="en-US" sz="3200" dirty="0" smtClean="0">
                <a:solidFill>
                  <a:srgbClr val="FF6600"/>
                </a:solidFill>
                <a:latin typeface="+mn-lt"/>
                <a:ea typeface="+mn-ea"/>
                <a:cs typeface="+mn-cs"/>
              </a:rPr>
              <a:t>:</a:t>
            </a:r>
            <a:r>
              <a:rPr lang="en-US" sz="3200" dirty="0" smtClean="0">
                <a:latin typeface="+mn-lt"/>
                <a:ea typeface="+mn-ea"/>
                <a:cs typeface="+mn-cs"/>
              </a:rPr>
              <a:t/>
            </a:r>
            <a:br>
              <a:rPr lang="en-US" sz="3200" dirty="0" smtClean="0">
                <a:latin typeface="+mn-lt"/>
                <a:ea typeface="+mn-ea"/>
                <a:cs typeface="+mn-cs"/>
              </a:rPr>
            </a:br>
            <a:r>
              <a:rPr lang="en-US" sz="3200" dirty="0" smtClean="0">
                <a:latin typeface="+mn-lt"/>
                <a:ea typeface="+mn-ea"/>
                <a:cs typeface="+mn-cs"/>
              </a:rPr>
              <a:t>Law Firm for Physicians</a:t>
            </a:r>
            <a:endParaRPr lang="en-US" dirty="0">
              <a:latin typeface="+mn-lt"/>
            </a:endParaRPr>
          </a:p>
        </p:txBody>
      </p:sp>
      <p:pic>
        <p:nvPicPr>
          <p:cNvPr id="4" name="Content Placeholder 3" descr="lubellrosen-1.jpg"/>
          <p:cNvPicPr>
            <a:picLocks noGrp="1" noChangeAspect="1"/>
          </p:cNvPicPr>
          <p:nvPr>
            <p:ph idx="1"/>
          </p:nvPr>
        </p:nvPicPr>
        <p:blipFill>
          <a:blip r:embed="rId3" cstate="print"/>
          <a:stretch>
            <a:fillRect/>
          </a:stretch>
        </p:blipFill>
        <p:spPr>
          <a:xfrm>
            <a:off x="1066800" y="1600200"/>
            <a:ext cx="7195156" cy="4267200"/>
          </a:xfrm>
        </p:spPr>
      </p:pic>
    </p:spTree>
    <p:extLst>
      <p:ext uri="{BB962C8B-B14F-4D97-AF65-F5344CB8AC3E}">
        <p14:creationId xmlns:p14="http://schemas.microsoft.com/office/powerpoint/2010/main" xmlns="" xmlns:mv="urn:schemas-microsoft-com:mac:vml" xmlns:mc="http://schemas.openxmlformats.org/markup-compatibility/2006" val="3152796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latin typeface="+mn-lt"/>
              </a:rPr>
              <a:t>Key Message of the Brand</a:t>
            </a:r>
            <a:r>
              <a:rPr lang="en-US" dirty="0" smtClean="0">
                <a:solidFill>
                  <a:srgbClr val="FF6600"/>
                </a:solidFill>
                <a:latin typeface="+mn-lt"/>
              </a:rPr>
              <a:t>:</a:t>
            </a:r>
            <a:r>
              <a:rPr lang="en-US" dirty="0" smtClean="0">
                <a:latin typeface="+mn-lt"/>
              </a:rPr>
              <a:t> </a:t>
            </a:r>
            <a:br>
              <a:rPr lang="en-US" dirty="0" smtClean="0">
                <a:latin typeface="+mn-lt"/>
              </a:rPr>
            </a:br>
            <a:r>
              <a:rPr lang="en-US" dirty="0" smtClean="0">
                <a:latin typeface="+mn-lt"/>
              </a:rPr>
              <a:t>Simple Advice</a:t>
            </a:r>
            <a:endParaRPr lang="en-US" dirty="0">
              <a:latin typeface="+mn-lt"/>
            </a:endParaRPr>
          </a:p>
        </p:txBody>
      </p:sp>
      <p:pic>
        <p:nvPicPr>
          <p:cNvPr id="4" name="Content Placeholder 3" descr="jimersoncobb-1.jpg"/>
          <p:cNvPicPr>
            <a:picLocks noGrp="1" noChangeAspect="1"/>
          </p:cNvPicPr>
          <p:nvPr>
            <p:ph idx="1"/>
          </p:nvPr>
        </p:nvPicPr>
        <p:blipFill>
          <a:blip r:embed="rId3" cstate="print"/>
          <a:stretch>
            <a:fillRect/>
          </a:stretch>
        </p:blipFill>
        <p:spPr>
          <a:xfrm>
            <a:off x="1066800" y="1752600"/>
            <a:ext cx="7010400" cy="4157628"/>
          </a:xfrm>
        </p:spPr>
      </p:pic>
    </p:spTree>
    <p:extLst>
      <p:ext uri="{BB962C8B-B14F-4D97-AF65-F5344CB8AC3E}">
        <p14:creationId xmlns:p14="http://schemas.microsoft.com/office/powerpoint/2010/main" xmlns="" xmlns:mv="urn:schemas-microsoft-com:mac:vml" xmlns:mc="http://schemas.openxmlformats.org/markup-compatibility/2006" val="3964283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200" dirty="0" smtClean="0">
                <a:latin typeface="+mn-lt"/>
              </a:rPr>
              <a:t>Key Message of the Brand</a:t>
            </a:r>
            <a:r>
              <a:rPr lang="en-US" sz="3200" dirty="0" smtClean="0">
                <a:solidFill>
                  <a:srgbClr val="FF6600"/>
                </a:solidFill>
                <a:latin typeface="+mn-lt"/>
              </a:rPr>
              <a:t>:</a:t>
            </a:r>
            <a:r>
              <a:rPr lang="en-US" sz="3200" dirty="0" smtClean="0">
                <a:latin typeface="+mn-lt"/>
              </a:rPr>
              <a:t> </a:t>
            </a:r>
            <a:br>
              <a:rPr lang="en-US" sz="3200" dirty="0" smtClean="0">
                <a:latin typeface="+mn-lt"/>
              </a:rPr>
            </a:br>
            <a:r>
              <a:rPr lang="en-US" sz="3200" kern="1200" baseline="0" dirty="0" smtClean="0">
                <a:solidFill>
                  <a:schemeClr val="tx1"/>
                </a:solidFill>
                <a:effectLst/>
                <a:latin typeface="+mn-lt"/>
                <a:ea typeface="+mn-ea"/>
                <a:cs typeface="+mn-cs"/>
              </a:rPr>
              <a:t>Responsive and Proactive</a:t>
            </a:r>
            <a:endParaRPr lang="en-US" dirty="0">
              <a:latin typeface="+mn-lt"/>
            </a:endParaRPr>
          </a:p>
        </p:txBody>
      </p:sp>
      <p:pic>
        <p:nvPicPr>
          <p:cNvPr id="4" name="Content Placeholder 3" descr="coffey-1.jpg"/>
          <p:cNvPicPr>
            <a:picLocks noGrp="1" noChangeAspect="1"/>
          </p:cNvPicPr>
          <p:nvPr>
            <p:ph idx="1"/>
          </p:nvPr>
        </p:nvPicPr>
        <p:blipFill>
          <a:blip r:embed="rId2" cstate="print"/>
          <a:stretch>
            <a:fillRect/>
          </a:stretch>
        </p:blipFill>
        <p:spPr>
          <a:xfrm>
            <a:off x="1524000" y="1905000"/>
            <a:ext cx="6572250" cy="3897776"/>
          </a:xfrm>
        </p:spPr>
      </p:pic>
    </p:spTree>
    <p:extLst>
      <p:ext uri="{BB962C8B-B14F-4D97-AF65-F5344CB8AC3E}">
        <p14:creationId xmlns:p14="http://schemas.microsoft.com/office/powerpoint/2010/main" xmlns="" xmlns:mv="urn:schemas-microsoft-com:mac:vml" xmlns:mc="http://schemas.openxmlformats.org/markup-compatibility/2006" val="1910002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Why Market &amp; Brand</a:t>
            </a:r>
            <a:r>
              <a:rPr lang="en-US" baseline="0" dirty="0" smtClean="0">
                <a:latin typeface="+mn-lt"/>
              </a:rPr>
              <a:t> </a:t>
            </a:r>
            <a:r>
              <a:rPr lang="en-US" u="sng" baseline="0" dirty="0" smtClean="0">
                <a:latin typeface="+mn-lt"/>
              </a:rPr>
              <a:t>You</a:t>
            </a:r>
            <a:r>
              <a:rPr lang="en-US" baseline="0" dirty="0" smtClean="0">
                <a:latin typeface="+mn-lt"/>
              </a:rPr>
              <a:t>?</a:t>
            </a:r>
            <a:endParaRPr lang="en-US" dirty="0">
              <a:latin typeface="+mn-lt"/>
            </a:endParaRPr>
          </a:p>
        </p:txBody>
      </p:sp>
      <p:sp>
        <p:nvSpPr>
          <p:cNvPr id="3" name="Content Placeholder 2"/>
          <p:cNvSpPr>
            <a:spLocks noGrp="1"/>
          </p:cNvSpPr>
          <p:nvPr>
            <p:ph idx="1"/>
          </p:nvPr>
        </p:nvSpPr>
        <p:spPr/>
        <p:txBody>
          <a:bodyPr/>
          <a:lstStyle/>
          <a:p>
            <a:r>
              <a:rPr lang="en-US" dirty="0" smtClean="0">
                <a:latin typeface="+mn-lt"/>
              </a:rPr>
              <a:t>Get Clients:</a:t>
            </a:r>
          </a:p>
          <a:p>
            <a:pPr lvl="1"/>
            <a:r>
              <a:rPr lang="en-US" baseline="0" dirty="0" smtClean="0">
                <a:latin typeface="+mn-lt"/>
              </a:rPr>
              <a:t>Make Partner</a:t>
            </a:r>
            <a:endParaRPr lang="en-US" dirty="0" smtClean="0">
              <a:latin typeface="+mn-lt"/>
            </a:endParaRPr>
          </a:p>
          <a:p>
            <a:pPr lvl="1"/>
            <a:r>
              <a:rPr lang="en-US" baseline="0" dirty="0" smtClean="0">
                <a:latin typeface="+mn-lt"/>
              </a:rPr>
              <a:t>Start Own Firm</a:t>
            </a:r>
          </a:p>
          <a:p>
            <a:pPr lvl="1"/>
            <a:r>
              <a:rPr lang="en-US" dirty="0" smtClean="0">
                <a:latin typeface="+mn-lt"/>
              </a:rPr>
              <a:t>Hire your Own Associates</a:t>
            </a:r>
            <a:endParaRPr lang="en-US" baseline="0" dirty="0" smtClean="0">
              <a:latin typeface="+mn-lt"/>
            </a:endParaRPr>
          </a:p>
          <a:p>
            <a:r>
              <a:rPr lang="en-US" baseline="0" dirty="0" smtClean="0">
                <a:latin typeface="+mn-lt"/>
              </a:rPr>
              <a:t>Become an Authority Online</a:t>
            </a:r>
          </a:p>
          <a:p>
            <a:pPr lvl="1"/>
            <a:r>
              <a:rPr lang="en-US" dirty="0" smtClean="0">
                <a:latin typeface="+mn-lt"/>
              </a:rPr>
              <a:t>Search Results</a:t>
            </a:r>
          </a:p>
          <a:p>
            <a:pPr lvl="1"/>
            <a:r>
              <a:rPr lang="en-US" dirty="0" smtClean="0">
                <a:latin typeface="+mn-lt"/>
              </a:rPr>
              <a:t>Speaking Engagements</a:t>
            </a:r>
          </a:p>
          <a:p>
            <a:pPr lvl="1"/>
            <a:r>
              <a:rPr lang="en-US" dirty="0" smtClean="0">
                <a:latin typeface="+mn-lt"/>
              </a:rPr>
              <a:t>Interviews</a:t>
            </a:r>
          </a:p>
        </p:txBody>
      </p:sp>
    </p:spTree>
    <p:extLst>
      <p:ext uri="{BB962C8B-B14F-4D97-AF65-F5344CB8AC3E}">
        <p14:creationId xmlns:p14="http://schemas.microsoft.com/office/powerpoint/2010/main" xmlns="" xmlns:mv="urn:schemas-microsoft-com:mac:vml" xmlns:mc="http://schemas.openxmlformats.org/markup-compatibility/2006" val="3365888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Tactics Used to Market Your Firm</a:t>
            </a:r>
            <a:endParaRPr lang="en-US" dirty="0">
              <a:latin typeface="+mn-lt"/>
            </a:endParaRPr>
          </a:p>
        </p:txBody>
      </p:sp>
      <p:sp>
        <p:nvSpPr>
          <p:cNvPr id="4" name="Content Placeholder 3"/>
          <p:cNvSpPr>
            <a:spLocks noGrp="1"/>
          </p:cNvSpPr>
          <p:nvPr>
            <p:ph sz="half" idx="1"/>
          </p:nvPr>
        </p:nvSpPr>
        <p:spPr/>
        <p:txBody>
          <a:bodyPr>
            <a:normAutofit/>
          </a:bodyPr>
          <a:lstStyle/>
          <a:p>
            <a:r>
              <a:rPr lang="en-US" dirty="0" smtClean="0">
                <a:latin typeface="+mn-lt"/>
              </a:rPr>
              <a:t>Websites</a:t>
            </a:r>
          </a:p>
          <a:p>
            <a:r>
              <a:rPr lang="en-US" dirty="0" smtClean="0">
                <a:latin typeface="+mn-lt"/>
              </a:rPr>
              <a:t>Content Marketing</a:t>
            </a:r>
          </a:p>
          <a:p>
            <a:r>
              <a:rPr lang="en-US" dirty="0" smtClean="0">
                <a:latin typeface="+mn-lt"/>
              </a:rPr>
              <a:t>SEO</a:t>
            </a:r>
          </a:p>
          <a:p>
            <a:r>
              <a:rPr lang="en-US" dirty="0" smtClean="0">
                <a:latin typeface="+mn-lt"/>
              </a:rPr>
              <a:t>Local Search</a:t>
            </a:r>
          </a:p>
          <a:p>
            <a:r>
              <a:rPr lang="en-US" dirty="0" smtClean="0">
                <a:latin typeface="+mn-lt"/>
              </a:rPr>
              <a:t>Newsletters</a:t>
            </a:r>
            <a:endParaRPr lang="en-US" dirty="0">
              <a:latin typeface="+mn-lt"/>
            </a:endParaRPr>
          </a:p>
        </p:txBody>
      </p:sp>
      <p:sp>
        <p:nvSpPr>
          <p:cNvPr id="5" name="Content Placeholder 4"/>
          <p:cNvSpPr>
            <a:spLocks noGrp="1"/>
          </p:cNvSpPr>
          <p:nvPr>
            <p:ph sz="half" idx="2"/>
          </p:nvPr>
        </p:nvSpPr>
        <p:spPr/>
        <p:txBody>
          <a:bodyPr>
            <a:normAutofit/>
          </a:bodyPr>
          <a:lstStyle/>
          <a:p>
            <a:r>
              <a:rPr lang="en-US" dirty="0" smtClean="0">
                <a:latin typeface="+mn-lt"/>
              </a:rPr>
              <a:t>Advertising</a:t>
            </a:r>
          </a:p>
          <a:p>
            <a:r>
              <a:rPr lang="en-US" dirty="0" smtClean="0">
                <a:latin typeface="+mn-lt"/>
              </a:rPr>
              <a:t>Social Media</a:t>
            </a:r>
          </a:p>
          <a:p>
            <a:r>
              <a:rPr lang="en-US" dirty="0" smtClean="0">
                <a:latin typeface="+mn-lt"/>
              </a:rPr>
              <a:t>Directories</a:t>
            </a:r>
          </a:p>
          <a:p>
            <a:r>
              <a:rPr lang="en-US" dirty="0" smtClean="0">
                <a:latin typeface="+mn-lt"/>
              </a:rPr>
              <a:t>Videos</a:t>
            </a:r>
          </a:p>
          <a:p>
            <a:r>
              <a:rPr lang="en-US" dirty="0" smtClean="0">
                <a:latin typeface="+mn-lt"/>
              </a:rPr>
              <a:t>Conversions &amp; Analytics</a:t>
            </a:r>
          </a:p>
        </p:txBody>
      </p:sp>
    </p:spTree>
    <p:extLst>
      <p:ext uri="{BB962C8B-B14F-4D97-AF65-F5344CB8AC3E}">
        <p14:creationId xmlns:p14="http://schemas.microsoft.com/office/powerpoint/2010/main" xmlns="" xmlns:mv="urn:schemas-microsoft-com:mac:vml" xmlns:mc="http://schemas.openxmlformats.org/markup-compatibility/2006" val="409176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Web</a:t>
            </a:r>
            <a:r>
              <a:rPr lang="en-US" baseline="0" dirty="0" smtClean="0">
                <a:latin typeface="+mn-lt"/>
              </a:rPr>
              <a:t>sites</a:t>
            </a:r>
            <a:endParaRPr lang="en-US" dirty="0">
              <a:latin typeface="+mn-lt"/>
            </a:endParaRPr>
          </a:p>
        </p:txBody>
      </p:sp>
      <p:pic>
        <p:nvPicPr>
          <p:cNvPr id="12" name="Content Placeholder 11" descr="home_tree.png"/>
          <p:cNvPicPr>
            <a:picLocks noGrp="1" noChangeAspect="1"/>
          </p:cNvPicPr>
          <p:nvPr>
            <p:ph idx="1"/>
          </p:nvPr>
        </p:nvPicPr>
        <p:blipFill>
          <a:blip r:embed="rId2" cstate="print"/>
          <a:stretch>
            <a:fillRect/>
          </a:stretch>
        </p:blipFill>
        <p:spPr>
          <a:xfrm>
            <a:off x="457200" y="1636651"/>
            <a:ext cx="8229600" cy="4453061"/>
          </a:xfrm>
        </p:spPr>
      </p:pic>
      <p:cxnSp>
        <p:nvCxnSpPr>
          <p:cNvPr id="14" name="Straight Arrow Connector 13"/>
          <p:cNvCxnSpPr/>
          <p:nvPr/>
        </p:nvCxnSpPr>
        <p:spPr>
          <a:xfrm>
            <a:off x="1295400" y="2362200"/>
            <a:ext cx="3276600" cy="31242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5" name="TextBox 14"/>
          <p:cNvSpPr txBox="1"/>
          <p:nvPr/>
        </p:nvSpPr>
        <p:spPr>
          <a:xfrm>
            <a:off x="228600" y="1600200"/>
            <a:ext cx="2614690" cy="646331"/>
          </a:xfrm>
          <a:prstGeom prst="rect">
            <a:avLst/>
          </a:prstGeom>
          <a:noFill/>
        </p:spPr>
        <p:txBody>
          <a:bodyPr wrap="none" rtlCol="0">
            <a:spAutoFit/>
          </a:bodyPr>
          <a:lstStyle/>
          <a:p>
            <a:r>
              <a:rPr lang="en-US" dirty="0" smtClean="0"/>
              <a:t>Your website is the </a:t>
            </a:r>
          </a:p>
          <a:p>
            <a:r>
              <a:rPr lang="en-US" dirty="0" smtClean="0"/>
              <a:t>base of all your marketing</a:t>
            </a:r>
            <a:endParaRPr lang="en-US" dirty="0"/>
          </a:p>
        </p:txBody>
      </p:sp>
      <p:cxnSp>
        <p:nvCxnSpPr>
          <p:cNvPr id="19" name="Straight Arrow Connector 18"/>
          <p:cNvCxnSpPr/>
          <p:nvPr/>
        </p:nvCxnSpPr>
        <p:spPr>
          <a:xfrm flipH="1">
            <a:off x="4419600" y="2057400"/>
            <a:ext cx="2362200" cy="10668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1" name="Straight Arrow Connector 20"/>
          <p:cNvCxnSpPr/>
          <p:nvPr/>
        </p:nvCxnSpPr>
        <p:spPr>
          <a:xfrm flipH="1">
            <a:off x="4724400" y="2057400"/>
            <a:ext cx="2057400" cy="13716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4" name="Straight Arrow Connector 23"/>
          <p:cNvCxnSpPr/>
          <p:nvPr/>
        </p:nvCxnSpPr>
        <p:spPr>
          <a:xfrm flipH="1">
            <a:off x="5181600" y="2057400"/>
            <a:ext cx="1600200" cy="16002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5" name="Straight Arrow Connector 24"/>
          <p:cNvCxnSpPr/>
          <p:nvPr/>
        </p:nvCxnSpPr>
        <p:spPr>
          <a:xfrm flipH="1">
            <a:off x="5486400" y="2133600"/>
            <a:ext cx="1295400" cy="18288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30" name="TextBox 29"/>
          <p:cNvSpPr txBox="1"/>
          <p:nvPr/>
        </p:nvSpPr>
        <p:spPr>
          <a:xfrm>
            <a:off x="6934200" y="1447800"/>
            <a:ext cx="1777538" cy="2031325"/>
          </a:xfrm>
          <a:prstGeom prst="rect">
            <a:avLst/>
          </a:prstGeom>
          <a:noFill/>
        </p:spPr>
        <p:txBody>
          <a:bodyPr wrap="none" rtlCol="0">
            <a:spAutoFit/>
          </a:bodyPr>
          <a:lstStyle/>
          <a:p>
            <a:r>
              <a:rPr lang="en-US" dirty="0" smtClean="0"/>
              <a:t>This is your:</a:t>
            </a:r>
          </a:p>
          <a:p>
            <a:r>
              <a:rPr lang="en-US" dirty="0" smtClean="0"/>
              <a:t> - Content</a:t>
            </a:r>
          </a:p>
          <a:p>
            <a:r>
              <a:rPr lang="en-US" dirty="0" smtClean="0"/>
              <a:t> - Search</a:t>
            </a:r>
          </a:p>
          <a:p>
            <a:r>
              <a:rPr lang="en-US" dirty="0" smtClean="0"/>
              <a:t> - Blogs</a:t>
            </a:r>
          </a:p>
          <a:p>
            <a:r>
              <a:rPr lang="en-US" dirty="0" smtClean="0"/>
              <a:t> - Social  Media</a:t>
            </a:r>
          </a:p>
          <a:p>
            <a:r>
              <a:rPr lang="en-US" dirty="0" smtClean="0"/>
              <a:t> - Videos</a:t>
            </a:r>
          </a:p>
          <a:p>
            <a:r>
              <a:rPr lang="en-US" dirty="0" smtClean="0"/>
              <a:t> - Everything Else</a:t>
            </a:r>
          </a:p>
        </p:txBody>
      </p:sp>
    </p:spTree>
    <p:extLst>
      <p:ext uri="{BB962C8B-B14F-4D97-AF65-F5344CB8AC3E}">
        <p14:creationId xmlns:p14="http://schemas.microsoft.com/office/powerpoint/2010/main" xmlns="" xmlns:mv="urn:schemas-microsoft-com:mac:vml" xmlns:mc="http://schemas.openxmlformats.org/markup-compatibility/2006" val="2679823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latin typeface="+mn-lt"/>
              </a:rPr>
              <a:t>Websites: Custom vs. Template</a:t>
            </a:r>
            <a:endParaRPr lang="en-US" dirty="0">
              <a:latin typeface="+mn-lt"/>
            </a:endParaRPr>
          </a:p>
        </p:txBody>
      </p:sp>
      <p:sp>
        <p:nvSpPr>
          <p:cNvPr id="6" name="Content Placeholder 4"/>
          <p:cNvSpPr>
            <a:spLocks noGrp="1"/>
          </p:cNvSpPr>
          <p:nvPr>
            <p:ph sz="half" idx="1"/>
          </p:nvPr>
        </p:nvSpPr>
        <p:spPr>
          <a:xfrm>
            <a:off x="457200" y="1219200"/>
            <a:ext cx="4038600" cy="4525963"/>
          </a:xfrm>
        </p:spPr>
        <p:txBody>
          <a:bodyPr>
            <a:normAutofit/>
          </a:bodyPr>
          <a:lstStyle/>
          <a:p>
            <a:pPr>
              <a:buNone/>
            </a:pPr>
            <a:r>
              <a:rPr lang="en-US" b="1" dirty="0" smtClean="0">
                <a:latin typeface="+mn-lt"/>
              </a:rPr>
              <a:t>Custom</a:t>
            </a:r>
          </a:p>
          <a:p>
            <a:r>
              <a:rPr lang="en-US" sz="2800" dirty="0" smtClean="0">
                <a:latin typeface="+mn-lt"/>
              </a:rPr>
              <a:t>Unique &amp; Branded</a:t>
            </a:r>
          </a:p>
          <a:p>
            <a:r>
              <a:rPr lang="en-US" sz="2800" dirty="0" smtClean="0">
                <a:latin typeface="+mn-lt"/>
              </a:rPr>
              <a:t>More Detail</a:t>
            </a:r>
          </a:p>
          <a:p>
            <a:r>
              <a:rPr lang="en-US" sz="2800" dirty="0" smtClean="0">
                <a:latin typeface="+mn-lt"/>
              </a:rPr>
              <a:t>More $$$ &amp; Time</a:t>
            </a:r>
          </a:p>
        </p:txBody>
      </p:sp>
      <p:sp>
        <p:nvSpPr>
          <p:cNvPr id="7" name="Content Placeholder 5"/>
          <p:cNvSpPr txBox="1">
            <a:spLocks/>
          </p:cNvSpPr>
          <p:nvPr/>
        </p:nvSpPr>
        <p:spPr>
          <a:xfrm>
            <a:off x="4648200" y="1219200"/>
            <a:ext cx="4038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Template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t>Solid Design</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t>Less Detailed</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indent="-342900">
              <a:spcBef>
                <a:spcPct val="20000"/>
              </a:spcBef>
              <a:buFont typeface="Arial" pitchFamily="34" charset="0"/>
              <a:buChar char="•"/>
            </a:pPr>
            <a:r>
              <a:rPr lang="en-US" sz="2800" dirty="0" smtClean="0"/>
              <a:t>Cost Effective &amp; Quick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descr="C:\Users\peteboyd.peteboyd-PC\Desktop\archer-1.jpg"/>
          <p:cNvPicPr>
            <a:picLocks noChangeAspect="1" noChangeArrowheads="1"/>
          </p:cNvPicPr>
          <p:nvPr/>
        </p:nvPicPr>
        <p:blipFill>
          <a:blip r:embed="rId3" cstate="print"/>
          <a:srcRect/>
          <a:stretch>
            <a:fillRect/>
          </a:stretch>
        </p:blipFill>
        <p:spPr bwMode="auto">
          <a:xfrm>
            <a:off x="685800" y="3810000"/>
            <a:ext cx="3422650" cy="2029856"/>
          </a:xfrm>
          <a:prstGeom prst="rect">
            <a:avLst/>
          </a:prstGeom>
          <a:noFill/>
        </p:spPr>
      </p:pic>
      <p:pic>
        <p:nvPicPr>
          <p:cNvPr id="1027" name="Picture 3" descr="C:\Users\peteboyd.peteboyd-PC\Desktop\15.jpg"/>
          <p:cNvPicPr>
            <a:picLocks noChangeAspect="1" noChangeArrowheads="1"/>
          </p:cNvPicPr>
          <p:nvPr/>
        </p:nvPicPr>
        <p:blipFill>
          <a:blip r:embed="rId4" cstate="print"/>
          <a:srcRect/>
          <a:stretch>
            <a:fillRect/>
          </a:stretch>
        </p:blipFill>
        <p:spPr bwMode="auto">
          <a:xfrm>
            <a:off x="5105400" y="3607470"/>
            <a:ext cx="2773362" cy="2488530"/>
          </a:xfrm>
          <a:prstGeom prst="rect">
            <a:avLst/>
          </a:prstGeom>
          <a:noFill/>
        </p:spPr>
      </p:pic>
    </p:spTree>
    <p:extLst>
      <p:ext uri="{BB962C8B-B14F-4D97-AF65-F5344CB8AC3E}">
        <p14:creationId xmlns:p14="http://schemas.microsoft.com/office/powerpoint/2010/main" xmlns="" xmlns:mv="urn:schemas-microsoft-com:mac:vml" xmlns:mc="http://schemas.openxmlformats.org/markup-compatibility/2006" val="3837296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p:txBody>
          <a:bodyPr/>
          <a:lstStyle/>
          <a:p>
            <a:r>
              <a:rPr lang="en-US" dirty="0" smtClean="0">
                <a:latin typeface="+mn-lt"/>
              </a:rPr>
              <a:t>What is Responsive Design?</a:t>
            </a:r>
            <a:endParaRPr lang="en-US" dirty="0">
              <a:latin typeface="+mn-lt"/>
            </a:endParaRPr>
          </a:p>
        </p:txBody>
      </p:sp>
      <p:pic>
        <p:nvPicPr>
          <p:cNvPr id="2050" name="Picture 2" descr="C:\Users\peteboyd.peteboyd-PC\Desktop\Picture1.jpg"/>
          <p:cNvPicPr>
            <a:picLocks noChangeAspect="1" noChangeArrowheads="1"/>
          </p:cNvPicPr>
          <p:nvPr/>
        </p:nvPicPr>
        <p:blipFill>
          <a:blip r:embed="rId2" cstate="print"/>
          <a:srcRect/>
          <a:stretch>
            <a:fillRect/>
          </a:stretch>
        </p:blipFill>
        <p:spPr bwMode="auto">
          <a:xfrm>
            <a:off x="533400" y="1600200"/>
            <a:ext cx="8107363" cy="3402012"/>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p:txBody>
          <a:bodyPr/>
          <a:lstStyle/>
          <a:p>
            <a:r>
              <a:rPr lang="en-US" dirty="0" smtClean="0">
                <a:latin typeface="+mn-lt"/>
              </a:rPr>
              <a:t>Types of Responsive Design</a:t>
            </a:r>
            <a:endParaRPr lang="en-US" dirty="0">
              <a:latin typeface="+mn-lt"/>
            </a:endParaRPr>
          </a:p>
        </p:txBody>
      </p:sp>
      <p:pic>
        <p:nvPicPr>
          <p:cNvPr id="3074" name="Picture 2" descr="C:\Users\peteboyd.peteboyd-PC\Desktop\Picture2.jpg"/>
          <p:cNvPicPr>
            <a:picLocks noChangeAspect="1" noChangeArrowheads="1"/>
          </p:cNvPicPr>
          <p:nvPr/>
        </p:nvPicPr>
        <p:blipFill>
          <a:blip r:embed="rId2" cstate="print"/>
          <a:srcRect/>
          <a:stretch>
            <a:fillRect/>
          </a:stretch>
        </p:blipFill>
        <p:spPr bwMode="auto">
          <a:xfrm>
            <a:off x="381000" y="1828800"/>
            <a:ext cx="8497888" cy="36576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latin typeface="+mn-lt"/>
              </a:rPr>
              <a:t>Websites:</a:t>
            </a:r>
            <a:r>
              <a:rPr lang="en-US" baseline="0" dirty="0" smtClean="0">
                <a:latin typeface="+mn-lt"/>
              </a:rPr>
              <a:t> </a:t>
            </a:r>
            <a:r>
              <a:rPr lang="en-US" dirty="0" smtClean="0">
                <a:latin typeface="+mn-lt"/>
              </a:rPr>
              <a:t>Content System &amp; Platform</a:t>
            </a:r>
            <a:endParaRPr lang="en-US" dirty="0">
              <a:latin typeface="+mn-lt"/>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mn-lt"/>
              </a:rPr>
              <a:t>Make Sure you Have One.</a:t>
            </a:r>
          </a:p>
          <a:p>
            <a:r>
              <a:rPr lang="en-US" dirty="0" smtClean="0">
                <a:latin typeface="+mn-lt"/>
              </a:rPr>
              <a:t>Easy to</a:t>
            </a:r>
            <a:r>
              <a:rPr lang="en-US" dirty="0" smtClean="0"/>
              <a:t> </a:t>
            </a:r>
            <a:r>
              <a:rPr lang="en-US" dirty="0" smtClean="0">
                <a:latin typeface="+mn-lt"/>
              </a:rPr>
              <a:t>Use.</a:t>
            </a:r>
          </a:p>
          <a:p>
            <a:r>
              <a:rPr lang="en-US" dirty="0" smtClean="0">
                <a:latin typeface="+mn-lt"/>
              </a:rPr>
              <a:t>Allows you to Add, Edit, Delete pages.</a:t>
            </a:r>
          </a:p>
          <a:p>
            <a:r>
              <a:rPr lang="en-US" dirty="0" smtClean="0">
                <a:latin typeface="+mn-lt"/>
              </a:rPr>
              <a:t>Allows you to Blog and Post to Social Media.</a:t>
            </a:r>
          </a:p>
          <a:p>
            <a:r>
              <a:rPr lang="en-US" dirty="0" smtClean="0">
                <a:latin typeface="+mn-lt"/>
              </a:rPr>
              <a:t>Publish Weekly</a:t>
            </a:r>
            <a:r>
              <a:rPr lang="en-US" dirty="0" smtClean="0"/>
              <a:t>, </a:t>
            </a:r>
            <a:r>
              <a:rPr lang="en-US" dirty="0" smtClean="0">
                <a:latin typeface="+mn-lt"/>
              </a:rPr>
              <a:t> Ideally Daily.</a:t>
            </a:r>
          </a:p>
          <a:p>
            <a:r>
              <a:rPr lang="en-US" dirty="0" smtClean="0">
                <a:latin typeface="+mn-lt"/>
              </a:rPr>
              <a:t>We Personally Use:</a:t>
            </a:r>
          </a:p>
          <a:p>
            <a:pPr lvl="1"/>
            <a:r>
              <a:rPr lang="en-US" dirty="0" smtClean="0">
                <a:latin typeface="+mn-lt"/>
              </a:rPr>
              <a:t>Wordpress (Open-Source, Free, Easy-to-Use)</a:t>
            </a:r>
          </a:p>
          <a:p>
            <a:pPr lvl="1"/>
            <a:r>
              <a:rPr lang="en-US" dirty="0" smtClean="0">
                <a:latin typeface="+mn-lt"/>
              </a:rPr>
              <a:t>Total Control (our own development for law firms)</a:t>
            </a:r>
          </a:p>
          <a:p>
            <a:pPr lvl="1"/>
            <a:r>
              <a:rPr lang="en-US" dirty="0" smtClean="0">
                <a:latin typeface="+mn-lt"/>
              </a:rPr>
              <a:t>Others:  Joomla, Drupal, and Expression Engine.</a:t>
            </a:r>
          </a:p>
        </p:txBody>
      </p:sp>
      <p:pic>
        <p:nvPicPr>
          <p:cNvPr id="2050" name="Picture 2" descr="C:\Users\peteboyd.peteboyd-PC\Desktop\images.jpg"/>
          <p:cNvPicPr>
            <a:picLocks noChangeAspect="1" noChangeArrowheads="1"/>
          </p:cNvPicPr>
          <p:nvPr/>
        </p:nvPicPr>
        <p:blipFill>
          <a:blip r:embed="rId2" cstate="print"/>
          <a:srcRect/>
          <a:stretch>
            <a:fillRect/>
          </a:stretch>
        </p:blipFill>
        <p:spPr bwMode="auto">
          <a:xfrm>
            <a:off x="6629400" y="1524000"/>
            <a:ext cx="1832754" cy="1138237"/>
          </a:xfrm>
          <a:prstGeom prst="rect">
            <a:avLst/>
          </a:prstGeom>
          <a:noFill/>
        </p:spPr>
      </p:pic>
    </p:spTree>
    <p:extLst>
      <p:ext uri="{BB962C8B-B14F-4D97-AF65-F5344CB8AC3E}">
        <p14:creationId xmlns:p14="http://schemas.microsoft.com/office/powerpoint/2010/main" xmlns="" xmlns:mv="urn:schemas-microsoft-com:mac:vml" xmlns:mc="http://schemas.openxmlformats.org/markup-compatibility/2006" val="1280741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Websites: Domains</a:t>
            </a:r>
            <a:endParaRPr lang="en-US" dirty="0">
              <a:latin typeface="+mn-lt"/>
            </a:endParaRPr>
          </a:p>
        </p:txBody>
      </p:sp>
      <p:sp>
        <p:nvSpPr>
          <p:cNvPr id="4" name="Content Placeholder 3"/>
          <p:cNvSpPr>
            <a:spLocks noGrp="1"/>
          </p:cNvSpPr>
          <p:nvPr>
            <p:ph idx="1"/>
          </p:nvPr>
        </p:nvSpPr>
        <p:spPr/>
        <p:txBody>
          <a:bodyPr>
            <a:normAutofit/>
          </a:bodyPr>
          <a:lstStyle/>
          <a:p>
            <a:r>
              <a:rPr lang="en-US" dirty="0" smtClean="0">
                <a:latin typeface="+mn-lt"/>
              </a:rPr>
              <a:t>Use a .com  </a:t>
            </a:r>
          </a:p>
          <a:p>
            <a:r>
              <a:rPr lang="en-US" dirty="0" smtClean="0">
                <a:latin typeface="+mn-lt"/>
              </a:rPr>
              <a:t>Keep it Short, Simple</a:t>
            </a:r>
          </a:p>
          <a:p>
            <a:r>
              <a:rPr lang="en-US" dirty="0" smtClean="0">
                <a:latin typeface="+mn-lt"/>
              </a:rPr>
              <a:t>Avoid Plurals (hard to say)</a:t>
            </a:r>
          </a:p>
          <a:p>
            <a:r>
              <a:rPr lang="en-US" dirty="0" smtClean="0">
                <a:latin typeface="+mn-lt"/>
              </a:rPr>
              <a:t>Hyphens are Allowed (keep to 2 or less)</a:t>
            </a:r>
          </a:p>
          <a:p>
            <a:r>
              <a:rPr lang="en-US" dirty="0" smtClean="0">
                <a:latin typeface="+mn-lt"/>
              </a:rPr>
              <a:t>For Branding – Contain your Name</a:t>
            </a:r>
          </a:p>
          <a:p>
            <a:r>
              <a:rPr lang="en-US" dirty="0" smtClean="0">
                <a:latin typeface="+mn-lt"/>
              </a:rPr>
              <a:t>For Search - Contain Keyword Phrases</a:t>
            </a:r>
          </a:p>
          <a:p>
            <a:r>
              <a:rPr lang="en-US" dirty="0" smtClean="0"/>
              <a:t>301 Redirect All Others into Dominant Domain</a:t>
            </a:r>
            <a:endParaRPr lang="en-US" dirty="0" smtClean="0">
              <a:latin typeface="+mn-lt"/>
            </a:endParaRPr>
          </a:p>
        </p:txBody>
      </p:sp>
    </p:spTree>
    <p:extLst>
      <p:ext uri="{BB962C8B-B14F-4D97-AF65-F5344CB8AC3E}">
        <p14:creationId xmlns:p14="http://schemas.microsoft.com/office/powerpoint/2010/main" xmlns="" xmlns:mv="urn:schemas-microsoft-com:mac:vml" xmlns:mc="http://schemas.openxmlformats.org/markup-compatibility/2006" val="3004269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Websites: Domain Examples</a:t>
            </a:r>
            <a:endParaRPr lang="en-US" dirty="0">
              <a:latin typeface="+mn-lt"/>
            </a:endParaRPr>
          </a:p>
        </p:txBody>
      </p:sp>
      <p:sp>
        <p:nvSpPr>
          <p:cNvPr id="5" name="Content Placeholder 4"/>
          <p:cNvSpPr>
            <a:spLocks noGrp="1"/>
          </p:cNvSpPr>
          <p:nvPr>
            <p:ph sz="half" idx="2"/>
          </p:nvPr>
        </p:nvSpPr>
        <p:spPr/>
        <p:txBody>
          <a:bodyPr>
            <a:normAutofit/>
          </a:bodyPr>
          <a:lstStyle/>
          <a:p>
            <a:pPr>
              <a:buNone/>
            </a:pPr>
            <a:r>
              <a:rPr lang="en-US" b="1" dirty="0" smtClean="0"/>
              <a:t>Keyword:</a:t>
            </a:r>
          </a:p>
          <a:p>
            <a:r>
              <a:rPr lang="en-US" dirty="0" smtClean="0"/>
              <a:t>florida-probate-lawyer.com</a:t>
            </a:r>
          </a:p>
          <a:p>
            <a:r>
              <a:rPr lang="en-US" dirty="0" smtClean="0"/>
              <a:t>StockBrokerLitigation.com</a:t>
            </a:r>
          </a:p>
          <a:p>
            <a:r>
              <a:rPr lang="en-US" dirty="0" smtClean="0"/>
              <a:t>TampaTrialLawyers.com</a:t>
            </a:r>
          </a:p>
          <a:p>
            <a:r>
              <a:rPr lang="en-US" dirty="0" smtClean="0"/>
              <a:t>DisabilityAttorney.net</a:t>
            </a:r>
            <a:endParaRPr lang="en-US" dirty="0" smtClean="0">
              <a:latin typeface="+mn-lt"/>
            </a:endParaRPr>
          </a:p>
        </p:txBody>
      </p:sp>
      <p:sp>
        <p:nvSpPr>
          <p:cNvPr id="6" name="Content Placeholder 5"/>
          <p:cNvSpPr>
            <a:spLocks noGrp="1"/>
          </p:cNvSpPr>
          <p:nvPr>
            <p:ph sz="half" idx="1"/>
          </p:nvPr>
        </p:nvSpPr>
        <p:spPr/>
        <p:txBody>
          <a:bodyPr>
            <a:normAutofit/>
          </a:bodyPr>
          <a:lstStyle/>
          <a:p>
            <a:pPr>
              <a:buNone/>
            </a:pPr>
            <a:r>
              <a:rPr lang="en-US" b="1" dirty="0" smtClean="0"/>
              <a:t>Branded:</a:t>
            </a:r>
          </a:p>
          <a:p>
            <a:r>
              <a:rPr lang="en-US" dirty="0" smtClean="0"/>
              <a:t>ADDMG.com (acronym)</a:t>
            </a:r>
          </a:p>
          <a:p>
            <a:r>
              <a:rPr lang="en-US" dirty="0" smtClean="0"/>
              <a:t>McConnaughhay.com (main partner name)</a:t>
            </a:r>
            <a:endParaRPr lang="en-US" dirty="0"/>
          </a:p>
        </p:txBody>
      </p:sp>
    </p:spTree>
    <p:extLst>
      <p:ext uri="{BB962C8B-B14F-4D97-AF65-F5344CB8AC3E}">
        <p14:creationId xmlns:p14="http://schemas.microsoft.com/office/powerpoint/2010/main" xmlns="" xmlns:mv="urn:schemas-microsoft-com:mac:vml" xmlns:mc="http://schemas.openxmlformats.org/markup-compatibility/2006" val="3004269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Websites: Hosting</a:t>
            </a:r>
            <a:endParaRPr lang="en-US" dirty="0">
              <a:latin typeface="+mn-lt"/>
            </a:endParaRPr>
          </a:p>
        </p:txBody>
      </p:sp>
      <p:sp>
        <p:nvSpPr>
          <p:cNvPr id="4" name="Content Placeholder 3"/>
          <p:cNvSpPr>
            <a:spLocks noGrp="1"/>
          </p:cNvSpPr>
          <p:nvPr>
            <p:ph sz="half" idx="1"/>
          </p:nvPr>
        </p:nvSpPr>
        <p:spPr>
          <a:xfrm>
            <a:off x="457200" y="1600200"/>
            <a:ext cx="4191000" cy="4525963"/>
          </a:xfrm>
        </p:spPr>
        <p:txBody>
          <a:bodyPr>
            <a:normAutofit lnSpcReduction="10000"/>
          </a:bodyPr>
          <a:lstStyle/>
          <a:p>
            <a:pPr>
              <a:buNone/>
            </a:pPr>
            <a:r>
              <a:rPr lang="en-US" b="1" dirty="0" smtClean="0">
                <a:latin typeface="+mn-lt"/>
              </a:rPr>
              <a:t>Hosting &amp; Email</a:t>
            </a:r>
          </a:p>
          <a:p>
            <a:r>
              <a:rPr lang="en-US" dirty="0" smtClean="0">
                <a:latin typeface="+mn-lt"/>
              </a:rPr>
              <a:t>Typically Provided by your </a:t>
            </a:r>
            <a:r>
              <a:rPr lang="en-US" dirty="0" smtClean="0"/>
              <a:t>Web Team</a:t>
            </a:r>
          </a:p>
          <a:p>
            <a:r>
              <a:rPr lang="en-US" dirty="0" smtClean="0">
                <a:latin typeface="+mn-lt"/>
              </a:rPr>
              <a:t>Included in Monthly Fees</a:t>
            </a:r>
          </a:p>
          <a:p>
            <a:r>
              <a:rPr lang="en-US" dirty="0" smtClean="0">
                <a:latin typeface="+mn-lt"/>
              </a:rPr>
              <a:t>We personally use:</a:t>
            </a:r>
          </a:p>
          <a:p>
            <a:pPr lvl="1"/>
            <a:r>
              <a:rPr lang="en-US" dirty="0" smtClean="0">
                <a:latin typeface="+mn-lt"/>
              </a:rPr>
              <a:t>Rackspace.com</a:t>
            </a:r>
          </a:p>
          <a:p>
            <a:pPr lvl="1"/>
            <a:r>
              <a:rPr lang="en-US" dirty="0" smtClean="0">
                <a:latin typeface="+mn-lt"/>
              </a:rPr>
              <a:t>MediaTemple.net</a:t>
            </a:r>
          </a:p>
          <a:p>
            <a:pPr lvl="1"/>
            <a:r>
              <a:rPr lang="en-US" dirty="0" smtClean="0">
                <a:latin typeface="+mn-lt"/>
              </a:rPr>
              <a:t>Google Apps for Email</a:t>
            </a:r>
          </a:p>
          <a:p>
            <a:pPr lvl="1"/>
            <a:r>
              <a:rPr lang="en-US" dirty="0" err="1" smtClean="0">
                <a:latin typeface="+mn-lt"/>
              </a:rPr>
              <a:t>Godaddy</a:t>
            </a:r>
            <a:r>
              <a:rPr lang="en-US" dirty="0" smtClean="0">
                <a:latin typeface="+mn-lt"/>
              </a:rPr>
              <a:t>, too.</a:t>
            </a:r>
          </a:p>
          <a:p>
            <a:r>
              <a:rPr lang="en-US" dirty="0" smtClean="0">
                <a:latin typeface="+mn-lt"/>
              </a:rPr>
              <a:t>Support is Key</a:t>
            </a:r>
          </a:p>
        </p:txBody>
      </p:sp>
      <p:pic>
        <p:nvPicPr>
          <p:cNvPr id="2052" name="Picture 4" descr="C:\Users\peteboyd.peteboyd-PC\Desktop\corpwebsites-basic-cloud.png"/>
          <p:cNvPicPr>
            <a:picLocks noChangeAspect="1" noChangeArrowheads="1"/>
          </p:cNvPicPr>
          <p:nvPr/>
        </p:nvPicPr>
        <p:blipFill>
          <a:blip r:embed="rId3" cstate="print"/>
          <a:srcRect/>
          <a:stretch>
            <a:fillRect/>
          </a:stretch>
        </p:blipFill>
        <p:spPr bwMode="auto">
          <a:xfrm>
            <a:off x="4695716" y="1752601"/>
            <a:ext cx="4112571" cy="3429000"/>
          </a:xfrm>
          <a:prstGeom prst="rect">
            <a:avLst/>
          </a:prstGeom>
          <a:noFill/>
        </p:spPr>
      </p:pic>
      <p:sp>
        <p:nvSpPr>
          <p:cNvPr id="8" name="TextBox 7"/>
          <p:cNvSpPr txBox="1"/>
          <p:nvPr/>
        </p:nvSpPr>
        <p:spPr>
          <a:xfrm>
            <a:off x="7010400" y="5334000"/>
            <a:ext cx="1857560" cy="276999"/>
          </a:xfrm>
          <a:prstGeom prst="rect">
            <a:avLst/>
          </a:prstGeom>
          <a:noFill/>
        </p:spPr>
        <p:txBody>
          <a:bodyPr wrap="none" rtlCol="0">
            <a:spAutoFit/>
          </a:bodyPr>
          <a:lstStyle/>
          <a:p>
            <a:r>
              <a:rPr lang="en-US" sz="1200" dirty="0" smtClean="0"/>
              <a:t>Courtesy of rackspace.com</a:t>
            </a:r>
            <a:endParaRPr lang="en-US" sz="1200" dirty="0"/>
          </a:p>
        </p:txBody>
      </p:sp>
    </p:spTree>
    <p:extLst>
      <p:ext uri="{BB962C8B-B14F-4D97-AF65-F5344CB8AC3E}">
        <p14:creationId xmlns:p14="http://schemas.microsoft.com/office/powerpoint/2010/main" xmlns="" xmlns:mv="urn:schemas-microsoft-com:mac:vml" xmlns:mc="http://schemas.openxmlformats.org/markup-compatibility/2006" val="3004269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latin typeface="+mn-lt"/>
              </a:rPr>
              <a:t>Websites:</a:t>
            </a:r>
            <a:r>
              <a:rPr lang="en-US" baseline="0" dirty="0" smtClean="0">
                <a:latin typeface="+mn-lt"/>
              </a:rPr>
              <a:t> </a:t>
            </a:r>
            <a:r>
              <a:rPr lang="en-US" dirty="0" smtClean="0">
                <a:latin typeface="+mn-lt"/>
              </a:rPr>
              <a:t>Images</a:t>
            </a:r>
            <a:endParaRPr lang="en-US" dirty="0">
              <a:latin typeface="+mn-lt"/>
            </a:endParaRPr>
          </a:p>
        </p:txBody>
      </p:sp>
      <p:sp>
        <p:nvSpPr>
          <p:cNvPr id="3" name="Content Placeholder 2"/>
          <p:cNvSpPr>
            <a:spLocks noGrp="1"/>
          </p:cNvSpPr>
          <p:nvPr>
            <p:ph idx="1"/>
          </p:nvPr>
        </p:nvSpPr>
        <p:spPr/>
        <p:txBody>
          <a:bodyPr/>
          <a:lstStyle/>
          <a:p>
            <a:r>
              <a:rPr lang="en-US" dirty="0" smtClean="0">
                <a:latin typeface="+mn-lt"/>
              </a:rPr>
              <a:t>Use Royalty Free, Stock Photos</a:t>
            </a:r>
          </a:p>
          <a:p>
            <a:r>
              <a:rPr lang="en-US" dirty="0" smtClean="0">
                <a:latin typeface="+mn-lt"/>
              </a:rPr>
              <a:t>Don’t Steal Images from Google Search</a:t>
            </a:r>
          </a:p>
          <a:p>
            <a:r>
              <a:rPr lang="en-US" dirty="0" smtClean="0">
                <a:latin typeface="+mn-lt"/>
              </a:rPr>
              <a:t>Where to Go:  </a:t>
            </a:r>
            <a:r>
              <a:rPr lang="en-US" sz="2400" dirty="0" smtClean="0">
                <a:latin typeface="+mn-lt"/>
                <a:hlinkClick r:id="rId2"/>
              </a:rPr>
              <a:t>www.istock.com</a:t>
            </a:r>
            <a:r>
              <a:rPr lang="en-US" sz="2400" dirty="0" smtClean="0">
                <a:latin typeface="+mn-lt"/>
              </a:rPr>
              <a:t>, </a:t>
            </a:r>
            <a:r>
              <a:rPr lang="en-US" sz="2400" dirty="0" smtClean="0">
                <a:latin typeface="+mn-lt"/>
                <a:hlinkClick r:id="rId3"/>
              </a:rPr>
              <a:t>www.gettyimages.com</a:t>
            </a:r>
            <a:r>
              <a:rPr lang="en-US" sz="2400" dirty="0" smtClean="0">
                <a:latin typeface="+mn-lt"/>
              </a:rPr>
              <a:t>, </a:t>
            </a:r>
            <a:r>
              <a:rPr lang="en-US" sz="2400" dirty="0" smtClean="0">
                <a:latin typeface="+mn-lt"/>
                <a:hlinkClick r:id="rId4"/>
              </a:rPr>
              <a:t>www.corbis.com</a:t>
            </a:r>
            <a:r>
              <a:rPr lang="en-US" sz="2400" dirty="0" smtClean="0">
                <a:latin typeface="+mn-lt"/>
              </a:rPr>
              <a:t>, </a:t>
            </a:r>
            <a:r>
              <a:rPr lang="en-US" sz="2400" dirty="0" smtClean="0">
                <a:latin typeface="+mn-lt"/>
                <a:hlinkClick r:id="rId5"/>
              </a:rPr>
              <a:t>www.veer.com</a:t>
            </a:r>
            <a:r>
              <a:rPr lang="en-US" sz="2400" dirty="0" smtClean="0">
                <a:latin typeface="+mn-lt"/>
              </a:rPr>
              <a:t>, and others.</a:t>
            </a:r>
          </a:p>
          <a:p>
            <a:r>
              <a:rPr lang="en-US" dirty="0" smtClean="0">
                <a:latin typeface="+mn-lt"/>
              </a:rPr>
              <a:t>Key Message on Home Page with Good Image</a:t>
            </a:r>
          </a:p>
          <a:p>
            <a:r>
              <a:rPr lang="en-US" dirty="0" smtClean="0">
                <a:latin typeface="+mn-lt"/>
              </a:rPr>
              <a:t>Don’t use Clichés (Gavels, Courthouse Steps)</a:t>
            </a:r>
          </a:p>
        </p:txBody>
      </p:sp>
      <p:pic>
        <p:nvPicPr>
          <p:cNvPr id="3074" name="Picture 2" descr="C:\Users\peteboyd.peteboyd-PC\Desktop\images.jpg"/>
          <p:cNvPicPr>
            <a:picLocks noChangeAspect="1" noChangeArrowheads="1"/>
          </p:cNvPicPr>
          <p:nvPr/>
        </p:nvPicPr>
        <p:blipFill>
          <a:blip r:embed="rId6" cstate="print"/>
          <a:srcRect/>
          <a:stretch>
            <a:fillRect/>
          </a:stretch>
        </p:blipFill>
        <p:spPr bwMode="auto">
          <a:xfrm>
            <a:off x="2057400" y="5105400"/>
            <a:ext cx="1755547" cy="1143000"/>
          </a:xfrm>
          <a:prstGeom prst="rect">
            <a:avLst/>
          </a:prstGeom>
          <a:noFill/>
        </p:spPr>
      </p:pic>
      <p:pic>
        <p:nvPicPr>
          <p:cNvPr id="3075" name="Picture 3" descr="C:\Users\peteboyd.peteboyd-PC\Desktop\images.jpg"/>
          <p:cNvPicPr>
            <a:picLocks noChangeAspect="1" noChangeArrowheads="1"/>
          </p:cNvPicPr>
          <p:nvPr/>
        </p:nvPicPr>
        <p:blipFill>
          <a:blip r:embed="rId7" cstate="print"/>
          <a:srcRect/>
          <a:stretch>
            <a:fillRect/>
          </a:stretch>
        </p:blipFill>
        <p:spPr bwMode="auto">
          <a:xfrm>
            <a:off x="3905250" y="5105400"/>
            <a:ext cx="1123950" cy="1169930"/>
          </a:xfrm>
          <a:prstGeom prst="rect">
            <a:avLst/>
          </a:prstGeom>
          <a:noFill/>
        </p:spPr>
      </p:pic>
      <p:pic>
        <p:nvPicPr>
          <p:cNvPr id="3076" name="Picture 4" descr="C:\Users\peteboyd.peteboyd-PC\Desktop\images.jpg"/>
          <p:cNvPicPr>
            <a:picLocks noChangeAspect="1" noChangeArrowheads="1"/>
          </p:cNvPicPr>
          <p:nvPr/>
        </p:nvPicPr>
        <p:blipFill>
          <a:blip r:embed="rId8" cstate="print"/>
          <a:srcRect/>
          <a:stretch>
            <a:fillRect/>
          </a:stretch>
        </p:blipFill>
        <p:spPr bwMode="auto">
          <a:xfrm>
            <a:off x="5181600" y="5105400"/>
            <a:ext cx="990600" cy="1152525"/>
          </a:xfrm>
          <a:prstGeom prst="rect">
            <a:avLst/>
          </a:prstGeom>
          <a:noFill/>
        </p:spPr>
      </p:pic>
    </p:spTree>
    <p:extLst>
      <p:ext uri="{BB962C8B-B14F-4D97-AF65-F5344CB8AC3E}">
        <p14:creationId xmlns:p14="http://schemas.microsoft.com/office/powerpoint/2010/main" xmlns="" xmlns:mv="urn:schemas-microsoft-com:mac:vml" xmlns:mc="http://schemas.openxmlformats.org/markup-compatibility/2006" val="3272716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I am a Geek</a:t>
            </a:r>
            <a:endParaRPr lang="en-US" dirty="0">
              <a:latin typeface="+mn-lt"/>
            </a:endParaRPr>
          </a:p>
        </p:txBody>
      </p:sp>
      <p:sp>
        <p:nvSpPr>
          <p:cNvPr id="5" name="Text Placeholder 4"/>
          <p:cNvSpPr>
            <a:spLocks noGrp="1"/>
          </p:cNvSpPr>
          <p:nvPr>
            <p:ph type="body" idx="1"/>
          </p:nvPr>
        </p:nvSpPr>
        <p:spPr/>
        <p:txBody>
          <a:bodyPr/>
          <a:lstStyle/>
          <a:p>
            <a:r>
              <a:rPr lang="en-US" dirty="0" smtClean="0">
                <a:latin typeface="+mn-lt"/>
              </a:rPr>
              <a:t>Peter T. Boyd</a:t>
            </a:r>
            <a:endParaRPr lang="en-US" dirty="0">
              <a:latin typeface="+mn-lt"/>
            </a:endParaRPr>
          </a:p>
        </p:txBody>
      </p:sp>
      <p:sp>
        <p:nvSpPr>
          <p:cNvPr id="6" name="Content Placeholder 5"/>
          <p:cNvSpPr>
            <a:spLocks noGrp="1"/>
          </p:cNvSpPr>
          <p:nvPr>
            <p:ph sz="half" idx="2"/>
          </p:nvPr>
        </p:nvSpPr>
        <p:spPr>
          <a:xfrm>
            <a:off x="457200" y="2174875"/>
            <a:ext cx="4572000" cy="3951288"/>
          </a:xfrm>
        </p:spPr>
        <p:txBody>
          <a:bodyPr>
            <a:normAutofit/>
          </a:bodyPr>
          <a:lstStyle/>
          <a:p>
            <a:r>
              <a:rPr lang="en-US" dirty="0" smtClean="0">
                <a:latin typeface="+mn-lt"/>
              </a:rPr>
              <a:t>Attorney (Florida Bar 2001)</a:t>
            </a:r>
          </a:p>
          <a:p>
            <a:r>
              <a:rPr lang="en-US" dirty="0" smtClean="0">
                <a:latin typeface="+mn-lt"/>
              </a:rPr>
              <a:t>Practiced IP Law</a:t>
            </a:r>
          </a:p>
          <a:p>
            <a:r>
              <a:rPr lang="en-US" dirty="0" smtClean="0"/>
              <a:t>My True Love: Computers</a:t>
            </a:r>
          </a:p>
          <a:p>
            <a:r>
              <a:rPr lang="en-US" dirty="0" smtClean="0">
                <a:latin typeface="+mn-lt"/>
              </a:rPr>
              <a:t>Petitioned UF Law to allow </a:t>
            </a:r>
            <a:r>
              <a:rPr lang="en-US" i="1" dirty="0" smtClean="0">
                <a:latin typeface="+mn-lt"/>
              </a:rPr>
              <a:t>Programming in C </a:t>
            </a:r>
            <a:r>
              <a:rPr lang="en-US" dirty="0" smtClean="0">
                <a:latin typeface="+mn-lt"/>
              </a:rPr>
              <a:t>as a Foreign Language class.</a:t>
            </a:r>
          </a:p>
          <a:p>
            <a:r>
              <a:rPr lang="en-US" dirty="0" smtClean="0">
                <a:latin typeface="+mn-lt"/>
              </a:rPr>
              <a:t>Founder of PaperStreet in 2001</a:t>
            </a:r>
          </a:p>
          <a:p>
            <a:r>
              <a:rPr lang="en-US" dirty="0" smtClean="0">
                <a:latin typeface="+mn-lt"/>
              </a:rPr>
              <a:t>Helped </a:t>
            </a:r>
            <a:r>
              <a:rPr lang="en-US" u="sng" dirty="0" smtClean="0">
                <a:latin typeface="+mn-lt"/>
              </a:rPr>
              <a:t>750+</a:t>
            </a:r>
            <a:r>
              <a:rPr lang="en-US" dirty="0" smtClean="0">
                <a:latin typeface="+mn-lt"/>
              </a:rPr>
              <a:t> Law Firms</a:t>
            </a:r>
          </a:p>
        </p:txBody>
      </p:sp>
      <p:sp>
        <p:nvSpPr>
          <p:cNvPr id="7" name="Text Placeholder 6"/>
          <p:cNvSpPr>
            <a:spLocks noGrp="1"/>
          </p:cNvSpPr>
          <p:nvPr>
            <p:ph type="body" sz="quarter" idx="3"/>
          </p:nvPr>
        </p:nvSpPr>
        <p:spPr>
          <a:xfrm>
            <a:off x="4876800" y="1524000"/>
            <a:ext cx="4041775" cy="639762"/>
          </a:xfrm>
        </p:spPr>
        <p:txBody>
          <a:bodyPr>
            <a:normAutofit fontScale="92500"/>
          </a:bodyPr>
          <a:lstStyle/>
          <a:p>
            <a:r>
              <a:rPr lang="en-US" dirty="0" smtClean="0">
                <a:latin typeface="+mn-lt"/>
              </a:rPr>
              <a:t>My First Computer (circa 1986)</a:t>
            </a:r>
            <a:endParaRPr lang="en-US" dirty="0">
              <a:latin typeface="+mn-lt"/>
            </a:endParaRPr>
          </a:p>
        </p:txBody>
      </p:sp>
      <p:pic>
        <p:nvPicPr>
          <p:cNvPr id="9" name="Content Placeholder 8" descr="appleiigs.jpg"/>
          <p:cNvPicPr>
            <a:picLocks noGrp="1" noChangeAspect="1"/>
          </p:cNvPicPr>
          <p:nvPr>
            <p:ph sz="quarter" idx="4"/>
          </p:nvPr>
        </p:nvPicPr>
        <p:blipFill>
          <a:blip r:embed="rId2" cstate="print"/>
          <a:stretch>
            <a:fillRect/>
          </a:stretch>
        </p:blipFill>
        <p:spPr>
          <a:xfrm>
            <a:off x="5029200" y="2209800"/>
            <a:ext cx="3218839" cy="2473680"/>
          </a:xfrm>
        </p:spPr>
      </p:pic>
      <p:sp>
        <p:nvSpPr>
          <p:cNvPr id="8" name="TextBox 7"/>
          <p:cNvSpPr txBox="1"/>
          <p:nvPr/>
        </p:nvSpPr>
        <p:spPr>
          <a:xfrm>
            <a:off x="5105400" y="5029200"/>
            <a:ext cx="3252750" cy="646331"/>
          </a:xfrm>
          <a:prstGeom prst="rect">
            <a:avLst/>
          </a:prstGeom>
          <a:noFill/>
        </p:spPr>
        <p:txBody>
          <a:bodyPr wrap="none" rtlCol="0">
            <a:spAutoFit/>
          </a:bodyPr>
          <a:lstStyle/>
          <a:p>
            <a:r>
              <a:rPr lang="en-US" dirty="0" smtClean="0">
                <a:solidFill>
                  <a:srgbClr val="FFFF00"/>
                </a:solidFill>
              </a:rPr>
              <a:t>@</a:t>
            </a:r>
            <a:r>
              <a:rPr lang="en-US" dirty="0" err="1" smtClean="0">
                <a:solidFill>
                  <a:srgbClr val="FFFF00"/>
                </a:solidFill>
              </a:rPr>
              <a:t>peteboyd</a:t>
            </a:r>
            <a:r>
              <a:rPr lang="en-US" dirty="0" smtClean="0">
                <a:solidFill>
                  <a:srgbClr val="FFFF00"/>
                </a:solidFill>
              </a:rPr>
              <a:t> </a:t>
            </a:r>
            <a:r>
              <a:rPr lang="en-US" dirty="0" smtClean="0"/>
              <a:t>on Twitter</a:t>
            </a:r>
          </a:p>
          <a:p>
            <a:r>
              <a:rPr lang="en-US" dirty="0" smtClean="0"/>
              <a:t>On Google+, FB and LinkedIn too</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latin typeface="+mn-lt"/>
              </a:rPr>
              <a:t>Websites: Content</a:t>
            </a:r>
            <a:endParaRPr lang="en-US" dirty="0">
              <a:latin typeface="+mn-lt"/>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mn-lt"/>
              </a:rPr>
              <a:t>Goal</a:t>
            </a:r>
          </a:p>
          <a:p>
            <a:pPr lvl="1"/>
            <a:r>
              <a:rPr lang="en-US" dirty="0" smtClean="0">
                <a:latin typeface="+mn-lt"/>
              </a:rPr>
              <a:t>Become an Authority.</a:t>
            </a:r>
          </a:p>
          <a:p>
            <a:pPr lvl="1"/>
            <a:r>
              <a:rPr lang="en-US" dirty="0" smtClean="0">
                <a:latin typeface="+mn-lt"/>
              </a:rPr>
              <a:t>Unique. Don’t Duplicate.</a:t>
            </a:r>
          </a:p>
          <a:p>
            <a:pPr lvl="1"/>
            <a:r>
              <a:rPr lang="en-US" dirty="0" smtClean="0"/>
              <a:t>Make it Contextually Relevant</a:t>
            </a:r>
          </a:p>
          <a:p>
            <a:pPr lvl="1">
              <a:buNone/>
            </a:pPr>
            <a:r>
              <a:rPr lang="en-US" dirty="0" smtClean="0"/>
              <a:t> for what you want to be.</a:t>
            </a:r>
          </a:p>
          <a:p>
            <a:pPr lvl="1"/>
            <a:r>
              <a:rPr lang="en-US" dirty="0" smtClean="0">
                <a:latin typeface="+mn-lt"/>
              </a:rPr>
              <a:t>Don’t Copy or Steal.</a:t>
            </a:r>
          </a:p>
          <a:p>
            <a:pPr lvl="1"/>
            <a:r>
              <a:rPr lang="en-US" dirty="0" smtClean="0">
                <a:latin typeface="+mn-lt"/>
              </a:rPr>
              <a:t>Have a Site Structure.</a:t>
            </a:r>
          </a:p>
          <a:p>
            <a:r>
              <a:rPr lang="en-US" dirty="0" smtClean="0">
                <a:latin typeface="+mn-lt"/>
              </a:rPr>
              <a:t>What to Write About</a:t>
            </a:r>
          </a:p>
          <a:p>
            <a:pPr lvl="1"/>
            <a:r>
              <a:rPr lang="en-US" dirty="0" smtClean="0">
                <a:latin typeface="+mn-lt"/>
              </a:rPr>
              <a:t>Don’t just  Write about You, You and You.</a:t>
            </a:r>
          </a:p>
          <a:p>
            <a:pPr lvl="1"/>
            <a:r>
              <a:rPr lang="en-US" dirty="0" smtClean="0">
                <a:latin typeface="+mn-lt"/>
              </a:rPr>
              <a:t>Write what your Clients </a:t>
            </a:r>
            <a:r>
              <a:rPr lang="en-US" dirty="0" smtClean="0"/>
              <a:t>W</a:t>
            </a:r>
            <a:r>
              <a:rPr lang="en-US" dirty="0" smtClean="0">
                <a:latin typeface="+mn-lt"/>
              </a:rPr>
              <a:t>ant to </a:t>
            </a:r>
            <a:r>
              <a:rPr lang="en-US" dirty="0" smtClean="0"/>
              <a:t>R</a:t>
            </a:r>
            <a:r>
              <a:rPr lang="en-US" dirty="0" smtClean="0">
                <a:latin typeface="+mn-lt"/>
              </a:rPr>
              <a:t>ead</a:t>
            </a:r>
          </a:p>
          <a:p>
            <a:pPr lvl="1"/>
            <a:r>
              <a:rPr lang="en-US" dirty="0" smtClean="0">
                <a:latin typeface="+mn-lt"/>
              </a:rPr>
              <a:t>Facts, Q&amp;A, How To, Case Studies, Top 10 Lists.</a:t>
            </a:r>
            <a:endParaRPr lang="en-US" dirty="0">
              <a:latin typeface="+mn-lt"/>
            </a:endParaRPr>
          </a:p>
        </p:txBody>
      </p:sp>
      <p:pic>
        <p:nvPicPr>
          <p:cNvPr id="5" name="Picture 3" descr="C:\Users\peteboyd\Desktop\FireShot Screen Capture #474 - 'Copyscape Plagiarism Checker - Duplicate Content Detection Software' - www_copyscape_com.jpg"/>
          <p:cNvPicPr>
            <a:picLocks noChangeAspect="1" noChangeArrowheads="1"/>
          </p:cNvPicPr>
          <p:nvPr/>
        </p:nvPicPr>
        <p:blipFill>
          <a:blip r:embed="rId3" cstate="print"/>
          <a:srcRect/>
          <a:stretch>
            <a:fillRect/>
          </a:stretch>
        </p:blipFill>
        <p:spPr bwMode="auto">
          <a:xfrm>
            <a:off x="5257800" y="1905000"/>
            <a:ext cx="3733800" cy="1836295"/>
          </a:xfrm>
          <a:prstGeom prst="rect">
            <a:avLst/>
          </a:prstGeom>
          <a:noFill/>
        </p:spPr>
      </p:pic>
    </p:spTree>
    <p:extLst>
      <p:ext uri="{BB962C8B-B14F-4D97-AF65-F5344CB8AC3E}">
        <p14:creationId xmlns:p14="http://schemas.microsoft.com/office/powerpoint/2010/main" xmlns="" xmlns:mv="urn:schemas-microsoft-com:mac:vml" xmlns:mc="http://schemas.openxmlformats.org/markup-compatibility/2006" val="26418241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latin typeface="+mn-lt"/>
              </a:rPr>
              <a:t>Websites: Blogs</a:t>
            </a:r>
            <a:endParaRPr lang="en-US" dirty="0">
              <a:latin typeface="+mn-lt"/>
            </a:endParaRPr>
          </a:p>
        </p:txBody>
      </p:sp>
      <p:sp>
        <p:nvSpPr>
          <p:cNvPr id="3" name="Content Placeholder 2"/>
          <p:cNvSpPr>
            <a:spLocks noGrp="1"/>
          </p:cNvSpPr>
          <p:nvPr>
            <p:ph sz="half" idx="1"/>
          </p:nvPr>
        </p:nvSpPr>
        <p:spPr>
          <a:xfrm>
            <a:off x="457200" y="1600200"/>
            <a:ext cx="4267200" cy="4525963"/>
          </a:xfrm>
        </p:spPr>
        <p:txBody>
          <a:bodyPr>
            <a:normAutofit fontScale="92500" lnSpcReduction="20000"/>
          </a:bodyPr>
          <a:lstStyle/>
          <a:p>
            <a:pPr>
              <a:buNone/>
            </a:pPr>
            <a:r>
              <a:rPr lang="en-US" dirty="0" smtClean="0">
                <a:latin typeface="+mn-lt"/>
              </a:rPr>
              <a:t>Topics</a:t>
            </a:r>
          </a:p>
          <a:p>
            <a:r>
              <a:rPr lang="en-US" dirty="0" smtClean="0">
                <a:latin typeface="+mn-lt"/>
              </a:rPr>
              <a:t>News</a:t>
            </a:r>
          </a:p>
          <a:p>
            <a:pPr lvl="1"/>
            <a:r>
              <a:rPr lang="en-US" dirty="0" smtClean="0">
                <a:latin typeface="+mn-lt"/>
              </a:rPr>
              <a:t>Court Rulings, Legislation, Industry News, Trends, Cases</a:t>
            </a:r>
          </a:p>
          <a:p>
            <a:pPr lvl="1"/>
            <a:r>
              <a:rPr lang="en-US" dirty="0" smtClean="0">
                <a:latin typeface="+mn-lt"/>
              </a:rPr>
              <a:t>Informative</a:t>
            </a:r>
          </a:p>
          <a:p>
            <a:r>
              <a:rPr lang="en-US" dirty="0" smtClean="0">
                <a:latin typeface="+mn-lt"/>
              </a:rPr>
              <a:t>Case Law Analysis</a:t>
            </a:r>
          </a:p>
          <a:p>
            <a:r>
              <a:rPr lang="en-US" dirty="0" smtClean="0">
                <a:latin typeface="+mn-lt"/>
              </a:rPr>
              <a:t>Client Questions</a:t>
            </a:r>
          </a:p>
          <a:p>
            <a:pPr lvl="1"/>
            <a:r>
              <a:rPr lang="en-US" dirty="0" smtClean="0">
                <a:latin typeface="+mn-lt"/>
              </a:rPr>
              <a:t>FAQs</a:t>
            </a:r>
          </a:p>
          <a:p>
            <a:pPr lvl="1"/>
            <a:r>
              <a:rPr lang="en-US" dirty="0" smtClean="0">
                <a:latin typeface="+mn-lt"/>
              </a:rPr>
              <a:t>Process</a:t>
            </a:r>
          </a:p>
          <a:p>
            <a:pPr lvl="1"/>
            <a:r>
              <a:rPr lang="en-US" dirty="0" smtClean="0">
                <a:latin typeface="+mn-lt"/>
              </a:rPr>
              <a:t>Announcements</a:t>
            </a:r>
          </a:p>
          <a:p>
            <a:r>
              <a:rPr lang="en-US" dirty="0" smtClean="0">
                <a:latin typeface="+mn-lt"/>
              </a:rPr>
              <a:t>Firm News, Success, Awards</a:t>
            </a:r>
          </a:p>
        </p:txBody>
      </p:sp>
      <p:sp>
        <p:nvSpPr>
          <p:cNvPr id="9" name="Content Placeholder 8"/>
          <p:cNvSpPr>
            <a:spLocks noGrp="1"/>
          </p:cNvSpPr>
          <p:nvPr>
            <p:ph sz="half" idx="2"/>
          </p:nvPr>
        </p:nvSpPr>
        <p:spPr/>
        <p:txBody>
          <a:bodyPr>
            <a:normAutofit fontScale="92500" lnSpcReduction="20000"/>
          </a:bodyPr>
          <a:lstStyle/>
          <a:p>
            <a:pPr>
              <a:buNone/>
            </a:pPr>
            <a:r>
              <a:rPr lang="en-US" b="1" dirty="0" smtClean="0">
                <a:latin typeface="+mn-lt"/>
              </a:rPr>
              <a:t>Schedule</a:t>
            </a:r>
          </a:p>
          <a:p>
            <a:r>
              <a:rPr lang="en-US" dirty="0" smtClean="0">
                <a:latin typeface="+mn-lt"/>
              </a:rPr>
              <a:t>Publish Daily.</a:t>
            </a:r>
          </a:p>
          <a:p>
            <a:r>
              <a:rPr lang="en-US" dirty="0" smtClean="0">
                <a:latin typeface="+mn-lt"/>
              </a:rPr>
              <a:t>Yes. Publish Daily.  </a:t>
            </a:r>
          </a:p>
          <a:p>
            <a:r>
              <a:rPr lang="en-US" dirty="0" smtClean="0">
                <a:latin typeface="+mn-lt"/>
              </a:rPr>
              <a:t>Very </a:t>
            </a:r>
            <a:r>
              <a:rPr lang="en-US" dirty="0" smtClean="0"/>
              <a:t>L</a:t>
            </a:r>
            <a:r>
              <a:rPr lang="en-US" dirty="0" smtClean="0">
                <a:latin typeface="+mn-lt"/>
              </a:rPr>
              <a:t>east Publish Weekly</a:t>
            </a:r>
            <a:endParaRPr lang="en-US" dirty="0">
              <a:latin typeface="+mn-lt"/>
            </a:endParaRPr>
          </a:p>
        </p:txBody>
      </p:sp>
      <p:sp>
        <p:nvSpPr>
          <p:cNvPr id="10" name="TextBox 9"/>
          <p:cNvSpPr txBox="1"/>
          <p:nvPr/>
        </p:nvSpPr>
        <p:spPr>
          <a:xfrm>
            <a:off x="457200" y="6248400"/>
            <a:ext cx="5308120" cy="369332"/>
          </a:xfrm>
          <a:prstGeom prst="rect">
            <a:avLst/>
          </a:prstGeom>
          <a:noFill/>
        </p:spPr>
        <p:txBody>
          <a:bodyPr wrap="none" rtlCol="0">
            <a:spAutoFit/>
          </a:bodyPr>
          <a:lstStyle/>
          <a:p>
            <a:r>
              <a:rPr lang="en-US" b="1" dirty="0" smtClean="0"/>
              <a:t>Big Long List </a:t>
            </a:r>
            <a:r>
              <a:rPr lang="en-US" dirty="0" smtClean="0"/>
              <a:t>- </a:t>
            </a:r>
            <a:r>
              <a:rPr lang="en-US" dirty="0" smtClean="0">
                <a:hlinkClick r:id="rId2"/>
              </a:rPr>
              <a:t>http://www.paperstreet.com/blog/5047</a:t>
            </a:r>
            <a:endParaRPr lang="en-US" dirty="0" smtClean="0"/>
          </a:p>
        </p:txBody>
      </p:sp>
      <p:pic>
        <p:nvPicPr>
          <p:cNvPr id="3074" name="Picture 2" descr="C:\Users\peteboyd.peteboyd-PC\Desktop\what.png"/>
          <p:cNvPicPr>
            <a:picLocks noChangeAspect="1" noChangeArrowheads="1"/>
          </p:cNvPicPr>
          <p:nvPr/>
        </p:nvPicPr>
        <p:blipFill>
          <a:blip r:embed="rId3" cstate="print"/>
          <a:srcRect/>
          <a:stretch>
            <a:fillRect/>
          </a:stretch>
        </p:blipFill>
        <p:spPr bwMode="auto">
          <a:xfrm>
            <a:off x="4191000" y="3429000"/>
            <a:ext cx="4654550" cy="2183434"/>
          </a:xfrm>
          <a:prstGeom prst="rect">
            <a:avLst/>
          </a:prstGeom>
          <a:noFill/>
        </p:spPr>
      </p:pic>
    </p:spTree>
    <p:extLst>
      <p:ext uri="{BB962C8B-B14F-4D97-AF65-F5344CB8AC3E}">
        <p14:creationId xmlns:p14="http://schemas.microsoft.com/office/powerpoint/2010/main" xmlns="" xmlns:mv="urn:schemas-microsoft-com:mac:vml" xmlns:mc="http://schemas.openxmlformats.org/markup-compatibility/2006" val="462144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Website Big Ideas</a:t>
            </a:r>
            <a:endParaRPr lang="en-US" dirty="0">
              <a:latin typeface="+mn-lt"/>
            </a:endParaRPr>
          </a:p>
        </p:txBody>
      </p:sp>
      <p:sp>
        <p:nvSpPr>
          <p:cNvPr id="3" name="Content Placeholder 2"/>
          <p:cNvSpPr>
            <a:spLocks noGrp="1"/>
          </p:cNvSpPr>
          <p:nvPr>
            <p:ph idx="1"/>
          </p:nvPr>
        </p:nvSpPr>
        <p:spPr/>
        <p:txBody>
          <a:bodyPr/>
          <a:lstStyle/>
          <a:p>
            <a:r>
              <a:rPr lang="en-US" dirty="0" smtClean="0">
                <a:latin typeface="+mn-lt"/>
              </a:rPr>
              <a:t>Elegant Design, Lose the Clutter.</a:t>
            </a:r>
          </a:p>
          <a:p>
            <a:r>
              <a:rPr lang="en-US" dirty="0" smtClean="0">
                <a:latin typeface="+mn-lt"/>
              </a:rPr>
              <a:t>A Few Seconds to Impress, Get to the Point.</a:t>
            </a:r>
          </a:p>
          <a:p>
            <a:r>
              <a:rPr lang="en-US" dirty="0" smtClean="0">
                <a:latin typeface="+mn-lt"/>
              </a:rPr>
              <a:t>Make </a:t>
            </a:r>
            <a:r>
              <a:rPr lang="en-US" dirty="0" smtClean="0"/>
              <a:t>O</a:t>
            </a:r>
            <a:r>
              <a:rPr lang="en-US" dirty="0" smtClean="0">
                <a:latin typeface="+mn-lt"/>
              </a:rPr>
              <a:t>ne </a:t>
            </a:r>
            <a:r>
              <a:rPr lang="en-US" dirty="0" smtClean="0"/>
              <a:t>W</a:t>
            </a:r>
            <a:r>
              <a:rPr lang="en-US" dirty="0" smtClean="0">
                <a:latin typeface="+mn-lt"/>
              </a:rPr>
              <a:t>ebsite, and put Everything </a:t>
            </a:r>
            <a:r>
              <a:rPr lang="en-US" dirty="0" smtClean="0"/>
              <a:t>U</a:t>
            </a:r>
            <a:r>
              <a:rPr lang="en-US" dirty="0" smtClean="0">
                <a:latin typeface="+mn-lt"/>
              </a:rPr>
              <a:t>nder.</a:t>
            </a:r>
          </a:p>
          <a:p>
            <a:r>
              <a:rPr lang="en-US" dirty="0" smtClean="0">
                <a:latin typeface="+mn-lt"/>
              </a:rPr>
              <a:t>Keep it Updated!</a:t>
            </a:r>
          </a:p>
          <a:p>
            <a:r>
              <a:rPr lang="en-US" dirty="0" smtClean="0">
                <a:latin typeface="+mn-lt"/>
              </a:rPr>
              <a:t>Abide by the Bar Rules.</a:t>
            </a:r>
            <a:endParaRPr lang="en-US" dirty="0">
              <a:latin typeface="+mn-lt"/>
            </a:endParaRPr>
          </a:p>
        </p:txBody>
      </p:sp>
    </p:spTree>
    <p:extLst>
      <p:ext uri="{BB962C8B-B14F-4D97-AF65-F5344CB8AC3E}">
        <p14:creationId xmlns:p14="http://schemas.microsoft.com/office/powerpoint/2010/main" xmlns="" xmlns:mv="urn:schemas-microsoft-com:mac:vml" xmlns:mc="http://schemas.openxmlformats.org/markup-compatibility/2006" val="13920556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n-lt"/>
              </a:rPr>
              <a:t>Top 18 Ways to Improve Your Website</a:t>
            </a:r>
            <a:endParaRPr lang="en-US" dirty="0">
              <a:latin typeface="+mn-lt"/>
            </a:endParaRPr>
          </a:p>
        </p:txBody>
      </p:sp>
      <p:sp>
        <p:nvSpPr>
          <p:cNvPr id="3" name="Content Placeholder 2"/>
          <p:cNvSpPr>
            <a:spLocks noGrp="1"/>
          </p:cNvSpPr>
          <p:nvPr>
            <p:ph idx="1"/>
          </p:nvPr>
        </p:nvSpPr>
        <p:spPr/>
        <p:txBody>
          <a:bodyPr>
            <a:normAutofit fontScale="47500" lnSpcReduction="20000"/>
          </a:bodyPr>
          <a:lstStyle/>
          <a:p>
            <a:r>
              <a:rPr lang="en-US" b="1" dirty="0" smtClean="0">
                <a:latin typeface="+mn-lt"/>
              </a:rPr>
              <a:t>Design</a:t>
            </a:r>
            <a:endParaRPr lang="en-US" dirty="0" smtClean="0">
              <a:latin typeface="+mn-lt"/>
            </a:endParaRPr>
          </a:p>
          <a:p>
            <a:pPr lvl="1"/>
            <a:r>
              <a:rPr lang="en-US" b="1" dirty="0" smtClean="0">
                <a:latin typeface="+mn-lt"/>
              </a:rPr>
              <a:t>Message:</a:t>
            </a:r>
            <a:r>
              <a:rPr lang="en-US" dirty="0" smtClean="0">
                <a:latin typeface="+mn-lt"/>
              </a:rPr>
              <a:t> Have a clear message, powerful tagline and crisp logo.</a:t>
            </a:r>
          </a:p>
          <a:p>
            <a:pPr lvl="1"/>
            <a:r>
              <a:rPr lang="en-US" b="1" dirty="0" smtClean="0">
                <a:latin typeface="+mn-lt"/>
              </a:rPr>
              <a:t>Brand:</a:t>
            </a:r>
            <a:r>
              <a:rPr lang="en-US" dirty="0" smtClean="0">
                <a:latin typeface="+mn-lt"/>
              </a:rPr>
              <a:t> Have a unified brand across all your websites and print materials.</a:t>
            </a:r>
          </a:p>
          <a:p>
            <a:pPr lvl="1"/>
            <a:r>
              <a:rPr lang="en-US" b="1" dirty="0" smtClean="0">
                <a:latin typeface="+mn-lt"/>
              </a:rPr>
              <a:t>Typography:</a:t>
            </a:r>
            <a:r>
              <a:rPr lang="en-US" dirty="0" smtClean="0">
                <a:latin typeface="+mn-lt"/>
              </a:rPr>
              <a:t> Enlarge headlines and paragraphs for information hierarchy.</a:t>
            </a:r>
          </a:p>
          <a:p>
            <a:pPr lvl="1"/>
            <a:r>
              <a:rPr lang="en-US" b="1" dirty="0" smtClean="0">
                <a:latin typeface="+mn-lt"/>
              </a:rPr>
              <a:t>Imagery:</a:t>
            </a:r>
            <a:r>
              <a:rPr lang="en-US" dirty="0" smtClean="0">
                <a:latin typeface="+mn-lt"/>
              </a:rPr>
              <a:t> Feature imagery that best represents your brand.</a:t>
            </a:r>
          </a:p>
          <a:p>
            <a:pPr lvl="1"/>
            <a:r>
              <a:rPr lang="en-US" b="1" dirty="0" smtClean="0">
                <a:latin typeface="+mn-lt"/>
              </a:rPr>
              <a:t>Content:</a:t>
            </a:r>
            <a:r>
              <a:rPr lang="en-US" dirty="0" smtClean="0">
                <a:latin typeface="+mn-lt"/>
              </a:rPr>
              <a:t> Feature your most important content on the home page.</a:t>
            </a:r>
          </a:p>
          <a:p>
            <a:pPr lvl="1"/>
            <a:r>
              <a:rPr lang="en-US" b="1" dirty="0" smtClean="0">
                <a:latin typeface="+mn-lt"/>
              </a:rPr>
              <a:t>Structure:</a:t>
            </a:r>
            <a:r>
              <a:rPr lang="en-US" dirty="0" smtClean="0">
                <a:latin typeface="+mn-lt"/>
              </a:rPr>
              <a:t> Create an organized structure for your website.</a:t>
            </a:r>
          </a:p>
          <a:p>
            <a:r>
              <a:rPr lang="en-US" b="1" dirty="0" smtClean="0">
                <a:latin typeface="+mn-lt"/>
              </a:rPr>
              <a:t>Technology, Usability &amp; Platform</a:t>
            </a:r>
            <a:endParaRPr lang="en-US" dirty="0" smtClean="0">
              <a:latin typeface="+mn-lt"/>
            </a:endParaRPr>
          </a:p>
          <a:p>
            <a:pPr lvl="1"/>
            <a:r>
              <a:rPr lang="en-US" b="1" dirty="0" smtClean="0">
                <a:latin typeface="+mn-lt"/>
              </a:rPr>
              <a:t>Content System:</a:t>
            </a:r>
            <a:r>
              <a:rPr lang="en-US" dirty="0" smtClean="0">
                <a:latin typeface="+mn-lt"/>
              </a:rPr>
              <a:t> Make it easy to update your website.</a:t>
            </a:r>
          </a:p>
          <a:p>
            <a:pPr lvl="1"/>
            <a:r>
              <a:rPr lang="en-US" b="1" dirty="0" smtClean="0">
                <a:latin typeface="+mn-lt"/>
              </a:rPr>
              <a:t>Errors:</a:t>
            </a:r>
            <a:r>
              <a:rPr lang="en-US" dirty="0" smtClean="0">
                <a:latin typeface="+mn-lt"/>
              </a:rPr>
              <a:t> No missing pages or broken links.</a:t>
            </a:r>
          </a:p>
          <a:p>
            <a:pPr lvl="1"/>
            <a:r>
              <a:rPr lang="en-US" b="1" dirty="0" smtClean="0">
                <a:latin typeface="+mn-lt"/>
              </a:rPr>
              <a:t>Build:</a:t>
            </a:r>
            <a:r>
              <a:rPr lang="en-US" dirty="0" smtClean="0">
                <a:latin typeface="+mn-lt"/>
              </a:rPr>
              <a:t> Make your website W3C compliant and full HTML.</a:t>
            </a:r>
          </a:p>
          <a:p>
            <a:pPr lvl="1"/>
            <a:r>
              <a:rPr lang="en-US" b="1" dirty="0" smtClean="0">
                <a:latin typeface="+mn-lt"/>
              </a:rPr>
              <a:t>Tools:</a:t>
            </a:r>
            <a:r>
              <a:rPr lang="en-US" dirty="0" smtClean="0">
                <a:latin typeface="+mn-lt"/>
              </a:rPr>
              <a:t> Submit your site to Google Webmaster Tools, Sitemaps and Analytics.</a:t>
            </a:r>
          </a:p>
          <a:p>
            <a:pPr lvl="1"/>
            <a:r>
              <a:rPr lang="en-US" b="1" dirty="0" smtClean="0">
                <a:latin typeface="+mn-lt"/>
              </a:rPr>
              <a:t>Size:</a:t>
            </a:r>
            <a:r>
              <a:rPr lang="en-US" dirty="0" smtClean="0">
                <a:latin typeface="+mn-lt"/>
              </a:rPr>
              <a:t> Make your site at least 960 pixels wide and have clear rollovers.</a:t>
            </a:r>
          </a:p>
          <a:p>
            <a:pPr lvl="1"/>
            <a:r>
              <a:rPr lang="en-US" b="1" dirty="0" smtClean="0">
                <a:latin typeface="+mn-lt"/>
              </a:rPr>
              <a:t>Blog</a:t>
            </a:r>
            <a:r>
              <a:rPr lang="en-US" dirty="0" smtClean="0">
                <a:latin typeface="+mn-lt"/>
              </a:rPr>
              <a:t>: Make sure you blog. Become an authority in your area.</a:t>
            </a:r>
          </a:p>
          <a:p>
            <a:r>
              <a:rPr lang="en-US" b="1" dirty="0" smtClean="0">
                <a:latin typeface="+mn-lt"/>
              </a:rPr>
              <a:t>Marketing</a:t>
            </a:r>
            <a:endParaRPr lang="en-US" dirty="0" smtClean="0">
              <a:latin typeface="+mn-lt"/>
            </a:endParaRPr>
          </a:p>
          <a:p>
            <a:pPr lvl="1"/>
            <a:r>
              <a:rPr lang="en-US" b="1" dirty="0" smtClean="0">
                <a:latin typeface="+mn-lt"/>
              </a:rPr>
              <a:t>Calls to Action:</a:t>
            </a:r>
            <a:r>
              <a:rPr lang="en-US" dirty="0" smtClean="0">
                <a:latin typeface="+mn-lt"/>
              </a:rPr>
              <a:t> Include your contact information in header, footer &amp; sidebar.</a:t>
            </a:r>
          </a:p>
          <a:p>
            <a:pPr lvl="1"/>
            <a:r>
              <a:rPr lang="en-US" b="1" dirty="0" smtClean="0">
                <a:latin typeface="+mn-lt"/>
              </a:rPr>
              <a:t>SEO:</a:t>
            </a:r>
            <a:r>
              <a:rPr lang="en-US" dirty="0" smtClean="0">
                <a:latin typeface="+mn-lt"/>
              </a:rPr>
              <a:t> Build Links to your website and properly tag your site’s web pages.</a:t>
            </a:r>
          </a:p>
          <a:p>
            <a:pPr lvl="1"/>
            <a:r>
              <a:rPr lang="en-US" b="1" dirty="0" smtClean="0">
                <a:latin typeface="+mn-lt"/>
              </a:rPr>
              <a:t>Social:</a:t>
            </a:r>
            <a:r>
              <a:rPr lang="en-US" dirty="0" smtClean="0">
                <a:latin typeface="+mn-lt"/>
              </a:rPr>
              <a:t> Integrate Social Media into your website and network.</a:t>
            </a:r>
          </a:p>
          <a:p>
            <a:pPr lvl="1"/>
            <a:r>
              <a:rPr lang="en-US" b="1" dirty="0" smtClean="0">
                <a:latin typeface="+mn-lt"/>
              </a:rPr>
              <a:t>Content:</a:t>
            </a:r>
            <a:r>
              <a:rPr lang="en-US" dirty="0" smtClean="0">
                <a:latin typeface="+mn-lt"/>
              </a:rPr>
              <a:t> Write regularly. Become an authority in your area.</a:t>
            </a:r>
          </a:p>
          <a:p>
            <a:pPr lvl="1"/>
            <a:r>
              <a:rPr lang="en-US" b="1" dirty="0" smtClean="0">
                <a:latin typeface="+mn-lt"/>
              </a:rPr>
              <a:t>Mobile:</a:t>
            </a:r>
            <a:r>
              <a:rPr lang="en-US" dirty="0" smtClean="0">
                <a:latin typeface="+mn-lt"/>
              </a:rPr>
              <a:t> Create a mobile version of your website or “Responsive Design</a:t>
            </a:r>
            <a:r>
              <a:rPr lang="en-US" dirty="0" smtClean="0"/>
              <a:t>.”</a:t>
            </a:r>
            <a:endParaRPr lang="en-US" dirty="0" smtClean="0">
              <a:latin typeface="+mn-lt"/>
            </a:endParaRPr>
          </a:p>
          <a:p>
            <a:pPr lvl="1"/>
            <a:r>
              <a:rPr lang="en-US" b="1" dirty="0" smtClean="0">
                <a:latin typeface="+mn-lt"/>
              </a:rPr>
              <a:t>Paid:</a:t>
            </a:r>
            <a:r>
              <a:rPr lang="en-US" dirty="0" smtClean="0">
                <a:latin typeface="+mn-lt"/>
              </a:rPr>
              <a:t> Consider paid ads online to increase traffic and convert users.</a:t>
            </a:r>
            <a:endParaRPr lang="en-US" dirty="0">
              <a:latin typeface="+mn-l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Design Improvements</a:t>
            </a:r>
            <a:endParaRPr lang="en-US" dirty="0">
              <a:latin typeface="+mn-lt"/>
            </a:endParaRPr>
          </a:p>
        </p:txBody>
      </p:sp>
      <p:sp>
        <p:nvSpPr>
          <p:cNvPr id="3" name="Content Placeholder 2"/>
          <p:cNvSpPr>
            <a:spLocks noGrp="1"/>
          </p:cNvSpPr>
          <p:nvPr>
            <p:ph idx="1"/>
          </p:nvPr>
        </p:nvSpPr>
        <p:spPr/>
        <p:txBody>
          <a:bodyPr>
            <a:normAutofit fontScale="92500"/>
          </a:bodyPr>
          <a:lstStyle/>
          <a:p>
            <a:r>
              <a:rPr lang="en-US" b="1" dirty="0" smtClean="0">
                <a:latin typeface="+mn-lt"/>
              </a:rPr>
              <a:t>Message:</a:t>
            </a:r>
            <a:r>
              <a:rPr lang="en-US" dirty="0" smtClean="0">
                <a:latin typeface="+mn-lt"/>
              </a:rPr>
              <a:t> Have a clear message, powerful tagline.</a:t>
            </a:r>
          </a:p>
          <a:p>
            <a:r>
              <a:rPr lang="en-US" b="1" dirty="0" smtClean="0">
                <a:latin typeface="+mn-lt"/>
              </a:rPr>
              <a:t>Brand:</a:t>
            </a:r>
            <a:r>
              <a:rPr lang="en-US" dirty="0" smtClean="0">
                <a:latin typeface="+mn-lt"/>
              </a:rPr>
              <a:t> Have a unified brand across all materials.</a:t>
            </a:r>
          </a:p>
          <a:p>
            <a:r>
              <a:rPr lang="en-US" b="1" dirty="0" smtClean="0">
                <a:latin typeface="+mn-lt"/>
              </a:rPr>
              <a:t>Typography:</a:t>
            </a:r>
            <a:r>
              <a:rPr lang="en-US" dirty="0" smtClean="0">
                <a:latin typeface="+mn-lt"/>
              </a:rPr>
              <a:t> Enlarge headlines and paragraphs.</a:t>
            </a:r>
          </a:p>
          <a:p>
            <a:r>
              <a:rPr lang="en-US" b="1" dirty="0" smtClean="0">
                <a:latin typeface="+mn-lt"/>
              </a:rPr>
              <a:t>Imagery:</a:t>
            </a:r>
            <a:r>
              <a:rPr lang="en-US" dirty="0" smtClean="0">
                <a:latin typeface="+mn-lt"/>
              </a:rPr>
              <a:t>  Use imagery </a:t>
            </a:r>
            <a:r>
              <a:rPr lang="en-US" dirty="0" smtClean="0"/>
              <a:t>that</a:t>
            </a:r>
            <a:r>
              <a:rPr lang="en-US" dirty="0" smtClean="0">
                <a:latin typeface="+mn-lt"/>
              </a:rPr>
              <a:t> represents your brand.</a:t>
            </a:r>
          </a:p>
          <a:p>
            <a:r>
              <a:rPr lang="en-US" b="1" dirty="0" smtClean="0">
                <a:latin typeface="+mn-lt"/>
              </a:rPr>
              <a:t>Content:</a:t>
            </a:r>
            <a:r>
              <a:rPr lang="en-US" dirty="0" smtClean="0">
                <a:latin typeface="+mn-lt"/>
              </a:rPr>
              <a:t> </a:t>
            </a:r>
            <a:r>
              <a:rPr lang="en-US" dirty="0" smtClean="0"/>
              <a:t>Place i</a:t>
            </a:r>
            <a:r>
              <a:rPr lang="en-US" dirty="0" smtClean="0">
                <a:latin typeface="+mn-lt"/>
              </a:rPr>
              <a:t>mportant content on home page.</a:t>
            </a:r>
          </a:p>
          <a:p>
            <a:r>
              <a:rPr lang="en-US" b="1" dirty="0" smtClean="0">
                <a:latin typeface="+mn-lt"/>
              </a:rPr>
              <a:t>Structure:</a:t>
            </a:r>
            <a:r>
              <a:rPr lang="en-US" dirty="0" smtClean="0">
                <a:latin typeface="+mn-lt"/>
              </a:rPr>
              <a:t> Create an organized structure.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Design: Message</a:t>
            </a:r>
            <a:endParaRPr lang="en-US" dirty="0">
              <a:latin typeface="+mn-lt"/>
            </a:endParaRPr>
          </a:p>
        </p:txBody>
      </p:sp>
      <p:sp>
        <p:nvSpPr>
          <p:cNvPr id="3" name="Content Placeholder 2"/>
          <p:cNvSpPr>
            <a:spLocks noGrp="1"/>
          </p:cNvSpPr>
          <p:nvPr>
            <p:ph idx="1"/>
          </p:nvPr>
        </p:nvSpPr>
        <p:spPr>
          <a:xfrm>
            <a:off x="457200" y="1600201"/>
            <a:ext cx="8229600" cy="1143000"/>
          </a:xfrm>
        </p:spPr>
        <p:txBody>
          <a:bodyPr>
            <a:normAutofit/>
          </a:bodyPr>
          <a:lstStyle/>
          <a:p>
            <a:pPr algn="ctr">
              <a:buNone/>
            </a:pPr>
            <a:r>
              <a:rPr lang="en-US" dirty="0" smtClean="0">
                <a:latin typeface="+mn-lt"/>
              </a:rPr>
              <a:t>A Clear </a:t>
            </a:r>
            <a:r>
              <a:rPr lang="en-US" dirty="0" smtClean="0"/>
              <a:t>M</a:t>
            </a:r>
            <a:r>
              <a:rPr lang="en-US" dirty="0" smtClean="0">
                <a:latin typeface="+mn-lt"/>
              </a:rPr>
              <a:t>essage &amp; Powerful Tagline.</a:t>
            </a:r>
          </a:p>
        </p:txBody>
      </p:sp>
      <p:pic>
        <p:nvPicPr>
          <p:cNvPr id="5122" name="Picture 2" descr="C:\Users\peteboyd.peteboyd-PC\Desktop\home-2.jpg"/>
          <p:cNvPicPr>
            <a:picLocks noChangeAspect="1" noChangeArrowheads="1"/>
          </p:cNvPicPr>
          <p:nvPr/>
        </p:nvPicPr>
        <p:blipFill>
          <a:blip r:embed="rId2" cstate="print"/>
          <a:srcRect/>
          <a:stretch>
            <a:fillRect/>
          </a:stretch>
        </p:blipFill>
        <p:spPr bwMode="auto">
          <a:xfrm>
            <a:off x="1600200" y="3124200"/>
            <a:ext cx="5848350" cy="295275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Design: Brand</a:t>
            </a:r>
            <a:endParaRPr lang="en-US" dirty="0">
              <a:latin typeface="+mn-lt"/>
            </a:endParaRPr>
          </a:p>
        </p:txBody>
      </p:sp>
      <p:sp>
        <p:nvSpPr>
          <p:cNvPr id="3" name="Content Placeholder 2"/>
          <p:cNvSpPr>
            <a:spLocks noGrp="1"/>
          </p:cNvSpPr>
          <p:nvPr>
            <p:ph idx="1"/>
          </p:nvPr>
        </p:nvSpPr>
        <p:spPr>
          <a:xfrm>
            <a:off x="457200" y="1600201"/>
            <a:ext cx="8229600" cy="1066800"/>
          </a:xfrm>
        </p:spPr>
        <p:txBody>
          <a:bodyPr>
            <a:normAutofit/>
          </a:bodyPr>
          <a:lstStyle/>
          <a:p>
            <a:pPr algn="ctr">
              <a:buNone/>
            </a:pPr>
            <a:r>
              <a:rPr lang="en-US" dirty="0" smtClean="0">
                <a:latin typeface="+mn-lt"/>
              </a:rPr>
              <a:t>A Unified </a:t>
            </a:r>
            <a:r>
              <a:rPr lang="en-US" dirty="0" smtClean="0"/>
              <a:t>B</a:t>
            </a:r>
            <a:r>
              <a:rPr lang="en-US" dirty="0" smtClean="0">
                <a:latin typeface="+mn-lt"/>
              </a:rPr>
              <a:t>rand </a:t>
            </a:r>
            <a:r>
              <a:rPr lang="en-US" dirty="0" smtClean="0"/>
              <a:t>A</a:t>
            </a:r>
            <a:r>
              <a:rPr lang="en-US" dirty="0" smtClean="0">
                <a:latin typeface="+mn-lt"/>
              </a:rPr>
              <a:t>cross </a:t>
            </a:r>
            <a:r>
              <a:rPr lang="en-US" dirty="0" smtClean="0"/>
              <a:t>A</a:t>
            </a:r>
            <a:r>
              <a:rPr lang="en-US" dirty="0" smtClean="0">
                <a:latin typeface="+mn-lt"/>
              </a:rPr>
              <a:t>ll </a:t>
            </a:r>
            <a:r>
              <a:rPr lang="en-US" dirty="0" smtClean="0"/>
              <a:t>M</a:t>
            </a:r>
            <a:r>
              <a:rPr lang="en-US" dirty="0" smtClean="0">
                <a:latin typeface="+mn-lt"/>
              </a:rPr>
              <a:t>aterials.</a:t>
            </a:r>
          </a:p>
        </p:txBody>
      </p:sp>
      <p:pic>
        <p:nvPicPr>
          <p:cNvPr id="4" name="Picture 3" descr="sherrvbrochure-1.jpg"/>
          <p:cNvPicPr>
            <a:picLocks noChangeAspect="1"/>
          </p:cNvPicPr>
          <p:nvPr/>
        </p:nvPicPr>
        <p:blipFill>
          <a:blip r:embed="rId3" cstate="print"/>
          <a:stretch>
            <a:fillRect/>
          </a:stretch>
        </p:blipFill>
        <p:spPr>
          <a:xfrm>
            <a:off x="3873500" y="2667000"/>
            <a:ext cx="2603500" cy="3124200"/>
          </a:xfrm>
          <a:prstGeom prst="rect">
            <a:avLst/>
          </a:prstGeom>
        </p:spPr>
      </p:pic>
      <p:pic>
        <p:nvPicPr>
          <p:cNvPr id="5" name="Picture 4" descr="sherrvcorpid-1.jpg"/>
          <p:cNvPicPr>
            <a:picLocks noChangeAspect="1"/>
          </p:cNvPicPr>
          <p:nvPr/>
        </p:nvPicPr>
        <p:blipFill>
          <a:blip r:embed="rId4" cstate="print"/>
          <a:stretch>
            <a:fillRect/>
          </a:stretch>
        </p:blipFill>
        <p:spPr>
          <a:xfrm>
            <a:off x="6477000" y="2743200"/>
            <a:ext cx="2476500" cy="2971800"/>
          </a:xfrm>
          <a:prstGeom prst="rect">
            <a:avLst/>
          </a:prstGeom>
        </p:spPr>
      </p:pic>
      <p:pic>
        <p:nvPicPr>
          <p:cNvPr id="6" name="Picture 5" descr="sherrvwebpage-1.jpg"/>
          <p:cNvPicPr>
            <a:picLocks noChangeAspect="1"/>
          </p:cNvPicPr>
          <p:nvPr/>
        </p:nvPicPr>
        <p:blipFill>
          <a:blip r:embed="rId5" cstate="print"/>
          <a:stretch>
            <a:fillRect/>
          </a:stretch>
        </p:blipFill>
        <p:spPr>
          <a:xfrm>
            <a:off x="304800" y="2895600"/>
            <a:ext cx="3578087" cy="27432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Design: Typography</a:t>
            </a:r>
            <a:endParaRPr lang="en-US" dirty="0">
              <a:latin typeface="+mn-lt"/>
            </a:endParaRPr>
          </a:p>
        </p:txBody>
      </p:sp>
      <p:sp>
        <p:nvSpPr>
          <p:cNvPr id="3" name="Content Placeholder 2"/>
          <p:cNvSpPr>
            <a:spLocks noGrp="1"/>
          </p:cNvSpPr>
          <p:nvPr>
            <p:ph idx="1"/>
          </p:nvPr>
        </p:nvSpPr>
        <p:spPr/>
        <p:txBody>
          <a:bodyPr>
            <a:normAutofit/>
          </a:bodyPr>
          <a:lstStyle/>
          <a:p>
            <a:pPr algn="ctr">
              <a:buNone/>
            </a:pPr>
            <a:r>
              <a:rPr lang="en-US" dirty="0" smtClean="0">
                <a:latin typeface="+mn-lt"/>
              </a:rPr>
              <a:t>Enlarge Headlines and Paragraphs.</a:t>
            </a:r>
          </a:p>
        </p:txBody>
      </p:sp>
      <p:pic>
        <p:nvPicPr>
          <p:cNvPr id="6146" name="Picture 2" descr="C:\Users\peteboyd.peteboyd-PC\Desktop\bodoff-1.jpg"/>
          <p:cNvPicPr>
            <a:picLocks noChangeAspect="1" noChangeArrowheads="1"/>
          </p:cNvPicPr>
          <p:nvPr/>
        </p:nvPicPr>
        <p:blipFill>
          <a:blip r:embed="rId2" cstate="print"/>
          <a:srcRect/>
          <a:stretch>
            <a:fillRect/>
          </a:stretch>
        </p:blipFill>
        <p:spPr bwMode="auto">
          <a:xfrm>
            <a:off x="1981200" y="2667000"/>
            <a:ext cx="5219700" cy="3095625"/>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Design: Imagery</a:t>
            </a:r>
            <a:endParaRPr lang="en-US" dirty="0">
              <a:latin typeface="+mn-lt"/>
            </a:endParaRPr>
          </a:p>
        </p:txBody>
      </p:sp>
      <p:sp>
        <p:nvSpPr>
          <p:cNvPr id="3" name="Content Placeholder 2"/>
          <p:cNvSpPr>
            <a:spLocks noGrp="1"/>
          </p:cNvSpPr>
          <p:nvPr>
            <p:ph idx="1"/>
          </p:nvPr>
        </p:nvSpPr>
        <p:spPr>
          <a:xfrm>
            <a:off x="457200" y="1600201"/>
            <a:ext cx="8229600" cy="1143000"/>
          </a:xfrm>
        </p:spPr>
        <p:txBody>
          <a:bodyPr>
            <a:normAutofit/>
          </a:bodyPr>
          <a:lstStyle/>
          <a:p>
            <a:pPr>
              <a:buNone/>
            </a:pPr>
            <a:r>
              <a:rPr lang="en-US" dirty="0" smtClean="0">
                <a:latin typeface="+mn-lt"/>
              </a:rPr>
              <a:t>Feature Imagery that Represents your Brand.</a:t>
            </a:r>
          </a:p>
        </p:txBody>
      </p:sp>
      <p:pic>
        <p:nvPicPr>
          <p:cNvPr id="6" name="Picture 5" descr="Lakelaw-slide.png"/>
          <p:cNvPicPr>
            <a:picLocks noChangeAspect="1"/>
          </p:cNvPicPr>
          <p:nvPr/>
        </p:nvPicPr>
        <p:blipFill>
          <a:blip r:embed="rId2" cstate="print"/>
          <a:stretch>
            <a:fillRect/>
          </a:stretch>
        </p:blipFill>
        <p:spPr>
          <a:xfrm>
            <a:off x="914400" y="2209800"/>
            <a:ext cx="7391400" cy="3819672"/>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n-lt"/>
              </a:rPr>
              <a:t>Design: Content</a:t>
            </a:r>
            <a:br>
              <a:rPr lang="en-US" dirty="0" smtClean="0">
                <a:latin typeface="+mn-lt"/>
              </a:rPr>
            </a:br>
            <a:endParaRPr lang="en-US" dirty="0">
              <a:latin typeface="+mn-lt"/>
            </a:endParaRPr>
          </a:p>
        </p:txBody>
      </p:sp>
      <p:sp>
        <p:nvSpPr>
          <p:cNvPr id="3" name="Content Placeholder 2"/>
          <p:cNvSpPr>
            <a:spLocks noGrp="1"/>
          </p:cNvSpPr>
          <p:nvPr>
            <p:ph idx="1"/>
          </p:nvPr>
        </p:nvSpPr>
        <p:spPr>
          <a:xfrm>
            <a:off x="457200" y="990600"/>
            <a:ext cx="8229600" cy="2057400"/>
          </a:xfrm>
        </p:spPr>
        <p:txBody>
          <a:bodyPr>
            <a:normAutofit/>
          </a:bodyPr>
          <a:lstStyle/>
          <a:p>
            <a:pPr algn="ctr">
              <a:buNone/>
            </a:pPr>
            <a:r>
              <a:rPr lang="en-US" dirty="0" smtClean="0">
                <a:latin typeface="+mn-lt"/>
              </a:rPr>
              <a:t>Most Important </a:t>
            </a:r>
            <a:r>
              <a:rPr lang="en-US" dirty="0" smtClean="0"/>
              <a:t>C</a:t>
            </a:r>
            <a:r>
              <a:rPr lang="en-US" dirty="0" smtClean="0">
                <a:latin typeface="+mn-lt"/>
              </a:rPr>
              <a:t>ontent on the Home </a:t>
            </a:r>
            <a:r>
              <a:rPr lang="en-US" dirty="0" smtClean="0"/>
              <a:t>P</a:t>
            </a:r>
            <a:r>
              <a:rPr lang="en-US" dirty="0" smtClean="0">
                <a:latin typeface="+mn-lt"/>
              </a:rPr>
              <a:t>age.</a:t>
            </a:r>
          </a:p>
        </p:txBody>
      </p:sp>
      <p:pic>
        <p:nvPicPr>
          <p:cNvPr id="5" name="Picture 4" descr="business visas home.png"/>
          <p:cNvPicPr>
            <a:picLocks noChangeAspect="1"/>
          </p:cNvPicPr>
          <p:nvPr/>
        </p:nvPicPr>
        <p:blipFill>
          <a:blip r:embed="rId2" cstate="print"/>
          <a:stretch>
            <a:fillRect/>
          </a:stretch>
        </p:blipFill>
        <p:spPr>
          <a:xfrm>
            <a:off x="2743200" y="2057400"/>
            <a:ext cx="3873474" cy="372187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What is Internet Marketing?</a:t>
            </a:r>
            <a:endParaRPr lang="en-US" dirty="0">
              <a:latin typeface="+mn-lt"/>
            </a:endParaRPr>
          </a:p>
        </p:txBody>
      </p:sp>
      <p:sp>
        <p:nvSpPr>
          <p:cNvPr id="4" name="Content Placeholder 3"/>
          <p:cNvSpPr>
            <a:spLocks noGrp="1"/>
          </p:cNvSpPr>
          <p:nvPr>
            <p:ph idx="1"/>
          </p:nvPr>
        </p:nvSpPr>
        <p:spPr/>
        <p:txBody>
          <a:bodyPr/>
          <a:lstStyle/>
          <a:p>
            <a:r>
              <a:rPr lang="en-US" dirty="0" smtClean="0">
                <a:latin typeface="+mn-lt"/>
              </a:rPr>
              <a:t>Your Website</a:t>
            </a:r>
          </a:p>
          <a:p>
            <a:r>
              <a:rPr lang="en-US" dirty="0" smtClean="0">
                <a:latin typeface="+mn-lt"/>
              </a:rPr>
              <a:t>Getting Traffic to your Site</a:t>
            </a:r>
          </a:p>
          <a:p>
            <a:pPr lvl="1"/>
            <a:r>
              <a:rPr lang="en-US" sz="2400" dirty="0" smtClean="0">
                <a:latin typeface="+mn-lt"/>
              </a:rPr>
              <a:t>Search Engine Optimization (SEO)</a:t>
            </a:r>
          </a:p>
          <a:p>
            <a:pPr lvl="1"/>
            <a:r>
              <a:rPr lang="en-US" sz="2400" dirty="0" smtClean="0">
                <a:latin typeface="+mn-lt"/>
              </a:rPr>
              <a:t>Paid Ads</a:t>
            </a:r>
          </a:p>
          <a:p>
            <a:pPr lvl="1"/>
            <a:r>
              <a:rPr lang="en-US" sz="2400" dirty="0" smtClean="0">
                <a:latin typeface="+mn-lt"/>
              </a:rPr>
              <a:t>Newsletters</a:t>
            </a:r>
          </a:p>
          <a:p>
            <a:pPr lvl="1"/>
            <a:r>
              <a:rPr lang="en-US" sz="2400" dirty="0" smtClean="0">
                <a:latin typeface="+mn-lt"/>
              </a:rPr>
              <a:t>Content Marketing</a:t>
            </a:r>
          </a:p>
          <a:p>
            <a:pPr lvl="1"/>
            <a:r>
              <a:rPr lang="en-US" sz="2400" dirty="0" smtClean="0">
                <a:latin typeface="+mn-lt"/>
              </a:rPr>
              <a:t>Social Media Optimization</a:t>
            </a:r>
          </a:p>
          <a:p>
            <a:r>
              <a:rPr lang="en-US" dirty="0" smtClean="0">
                <a:latin typeface="+mn-lt"/>
              </a:rPr>
              <a:t>Converting </a:t>
            </a:r>
            <a:r>
              <a:rPr lang="en-US" dirty="0" smtClean="0"/>
              <a:t>Traffic</a:t>
            </a:r>
            <a:r>
              <a:rPr lang="en-US" dirty="0" smtClean="0">
                <a:latin typeface="+mn-lt"/>
              </a:rPr>
              <a:t> to Leads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Design: Structure</a:t>
            </a:r>
            <a:endParaRPr lang="en-US" dirty="0">
              <a:latin typeface="+mn-lt"/>
            </a:endParaRPr>
          </a:p>
        </p:txBody>
      </p:sp>
      <p:sp>
        <p:nvSpPr>
          <p:cNvPr id="3" name="Content Placeholder 2"/>
          <p:cNvSpPr>
            <a:spLocks noGrp="1"/>
          </p:cNvSpPr>
          <p:nvPr>
            <p:ph idx="1"/>
          </p:nvPr>
        </p:nvSpPr>
        <p:spPr>
          <a:xfrm>
            <a:off x="457200" y="1600201"/>
            <a:ext cx="8229600" cy="1219200"/>
          </a:xfrm>
        </p:spPr>
        <p:txBody>
          <a:bodyPr>
            <a:normAutofit/>
          </a:bodyPr>
          <a:lstStyle/>
          <a:p>
            <a:pPr algn="ctr">
              <a:buNone/>
            </a:pPr>
            <a:r>
              <a:rPr lang="en-US" dirty="0" smtClean="0">
                <a:latin typeface="+mn-lt"/>
              </a:rPr>
              <a:t>Create an Organized </a:t>
            </a:r>
            <a:r>
              <a:rPr lang="en-US" dirty="0" smtClean="0"/>
              <a:t>S</a:t>
            </a:r>
            <a:r>
              <a:rPr lang="en-US" dirty="0" smtClean="0">
                <a:latin typeface="+mn-lt"/>
              </a:rPr>
              <a:t>tructure.</a:t>
            </a:r>
          </a:p>
        </p:txBody>
      </p:sp>
      <p:pic>
        <p:nvPicPr>
          <p:cNvPr id="4" name="Picture 3" descr="wsh-law.png"/>
          <p:cNvPicPr>
            <a:picLocks noChangeAspect="1"/>
          </p:cNvPicPr>
          <p:nvPr/>
        </p:nvPicPr>
        <p:blipFill>
          <a:blip r:embed="rId2" cstate="print"/>
          <a:stretch>
            <a:fillRect/>
          </a:stretch>
        </p:blipFill>
        <p:spPr>
          <a:xfrm>
            <a:off x="1981200" y="2286000"/>
            <a:ext cx="5228493" cy="3946669"/>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Technology Improvements</a:t>
            </a:r>
            <a:endParaRPr lang="en-US" dirty="0">
              <a:latin typeface="+mn-lt"/>
            </a:endParaRPr>
          </a:p>
        </p:txBody>
      </p:sp>
      <p:sp>
        <p:nvSpPr>
          <p:cNvPr id="3" name="Content Placeholder 2"/>
          <p:cNvSpPr>
            <a:spLocks noGrp="1"/>
          </p:cNvSpPr>
          <p:nvPr>
            <p:ph idx="1"/>
          </p:nvPr>
        </p:nvSpPr>
        <p:spPr/>
        <p:txBody>
          <a:bodyPr>
            <a:normAutofit fontScale="92500" lnSpcReduction="20000"/>
          </a:bodyPr>
          <a:lstStyle/>
          <a:p>
            <a:r>
              <a:rPr lang="en-US" b="1" dirty="0" smtClean="0">
                <a:latin typeface="+mn-lt"/>
              </a:rPr>
              <a:t>Content System:</a:t>
            </a:r>
            <a:r>
              <a:rPr lang="en-US" dirty="0" smtClean="0">
                <a:latin typeface="+mn-lt"/>
              </a:rPr>
              <a:t> Make it easy to update your website.</a:t>
            </a:r>
          </a:p>
          <a:p>
            <a:r>
              <a:rPr lang="en-US" b="1" dirty="0" smtClean="0">
                <a:latin typeface="+mn-lt"/>
              </a:rPr>
              <a:t>Errors:</a:t>
            </a:r>
            <a:r>
              <a:rPr lang="en-US" dirty="0" smtClean="0">
                <a:latin typeface="+mn-lt"/>
              </a:rPr>
              <a:t> No missing pages or broken links.</a:t>
            </a:r>
          </a:p>
          <a:p>
            <a:r>
              <a:rPr lang="en-US" b="1" dirty="0" smtClean="0">
                <a:latin typeface="+mn-lt"/>
              </a:rPr>
              <a:t>Build:</a:t>
            </a:r>
            <a:r>
              <a:rPr lang="en-US" dirty="0" smtClean="0">
                <a:latin typeface="+mn-lt"/>
              </a:rPr>
              <a:t> Make your website W3C compliant.</a:t>
            </a:r>
          </a:p>
          <a:p>
            <a:r>
              <a:rPr lang="en-US" b="1" dirty="0" smtClean="0">
                <a:latin typeface="+mn-lt"/>
              </a:rPr>
              <a:t>Tools:</a:t>
            </a:r>
            <a:r>
              <a:rPr lang="en-US" dirty="0" smtClean="0">
                <a:latin typeface="+mn-lt"/>
              </a:rPr>
              <a:t> Submit your site to Google Webmaster Tools, Sitemaps and Analytics.</a:t>
            </a:r>
          </a:p>
          <a:p>
            <a:r>
              <a:rPr lang="en-US" b="1" dirty="0" smtClean="0">
                <a:latin typeface="+mn-lt"/>
              </a:rPr>
              <a:t>Technology:</a:t>
            </a:r>
            <a:r>
              <a:rPr lang="en-US" dirty="0" smtClean="0">
                <a:latin typeface="+mn-lt"/>
              </a:rPr>
              <a:t> Make your site at least 960 pixels wide and have clear rollovers.</a:t>
            </a:r>
          </a:p>
          <a:p>
            <a:r>
              <a:rPr lang="en-US" b="1" dirty="0" smtClean="0">
                <a:latin typeface="+mn-lt"/>
              </a:rPr>
              <a:t>Blog</a:t>
            </a:r>
            <a:r>
              <a:rPr lang="en-US" dirty="0" smtClean="0">
                <a:latin typeface="+mn-lt"/>
              </a:rPr>
              <a:t>: Make sure you blog. Become an authority in your area.</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Technology: Content System</a:t>
            </a:r>
            <a:endParaRPr lang="en-US" dirty="0">
              <a:latin typeface="+mn-lt"/>
            </a:endParaRPr>
          </a:p>
        </p:txBody>
      </p:sp>
      <p:sp>
        <p:nvSpPr>
          <p:cNvPr id="3" name="Content Placeholder 2"/>
          <p:cNvSpPr>
            <a:spLocks noGrp="1"/>
          </p:cNvSpPr>
          <p:nvPr>
            <p:ph idx="1"/>
          </p:nvPr>
        </p:nvSpPr>
        <p:spPr>
          <a:xfrm>
            <a:off x="457200" y="1447800"/>
            <a:ext cx="8229600" cy="685800"/>
          </a:xfrm>
        </p:spPr>
        <p:txBody>
          <a:bodyPr>
            <a:normAutofit/>
          </a:bodyPr>
          <a:lstStyle/>
          <a:p>
            <a:pPr algn="ctr">
              <a:buNone/>
            </a:pPr>
            <a:r>
              <a:rPr lang="en-US" dirty="0" smtClean="0">
                <a:latin typeface="+mn-lt"/>
              </a:rPr>
              <a:t>Make it Easy to Update your Website.</a:t>
            </a:r>
          </a:p>
        </p:txBody>
      </p:sp>
      <p:pic>
        <p:nvPicPr>
          <p:cNvPr id="5" name="Picture 4" descr="total control - dashboard.png"/>
          <p:cNvPicPr>
            <a:picLocks noChangeAspect="1"/>
          </p:cNvPicPr>
          <p:nvPr/>
        </p:nvPicPr>
        <p:blipFill>
          <a:blip r:embed="rId3" cstate="print"/>
          <a:stretch>
            <a:fillRect/>
          </a:stretch>
        </p:blipFill>
        <p:spPr>
          <a:xfrm>
            <a:off x="1905000" y="2133600"/>
            <a:ext cx="4572000" cy="4460966"/>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Technology: Errors</a:t>
            </a:r>
            <a:endParaRPr lang="en-US" dirty="0">
              <a:latin typeface="+mn-lt"/>
            </a:endParaRPr>
          </a:p>
        </p:txBody>
      </p:sp>
      <p:sp>
        <p:nvSpPr>
          <p:cNvPr id="3" name="Content Placeholder 2"/>
          <p:cNvSpPr>
            <a:spLocks noGrp="1"/>
          </p:cNvSpPr>
          <p:nvPr>
            <p:ph idx="1"/>
          </p:nvPr>
        </p:nvSpPr>
        <p:spPr>
          <a:xfrm>
            <a:off x="457200" y="1371600"/>
            <a:ext cx="8229600" cy="1828800"/>
          </a:xfrm>
        </p:spPr>
        <p:txBody>
          <a:bodyPr>
            <a:normAutofit/>
          </a:bodyPr>
          <a:lstStyle/>
          <a:p>
            <a:pPr algn="ctr">
              <a:buNone/>
            </a:pPr>
            <a:r>
              <a:rPr lang="en-US" dirty="0" smtClean="0">
                <a:latin typeface="+mn-lt"/>
              </a:rPr>
              <a:t>No Missing </a:t>
            </a:r>
            <a:r>
              <a:rPr lang="en-US" dirty="0" smtClean="0"/>
              <a:t>P</a:t>
            </a:r>
            <a:r>
              <a:rPr lang="en-US" dirty="0" smtClean="0">
                <a:latin typeface="+mn-lt"/>
              </a:rPr>
              <a:t>ages or Broken </a:t>
            </a:r>
            <a:r>
              <a:rPr lang="en-US" dirty="0" smtClean="0"/>
              <a:t>L</a:t>
            </a:r>
            <a:r>
              <a:rPr lang="en-US" dirty="0" smtClean="0">
                <a:latin typeface="+mn-lt"/>
              </a:rPr>
              <a:t>inks.</a:t>
            </a:r>
          </a:p>
          <a:p>
            <a:pPr algn="ctr">
              <a:buNone/>
            </a:pPr>
            <a:r>
              <a:rPr lang="en-US" sz="1600" dirty="0" smtClean="0">
                <a:latin typeface="+mn-lt"/>
                <a:hlinkClick r:id="rId2"/>
              </a:rPr>
              <a:t>http://home.snafu.de/tilman/xenulink.html</a:t>
            </a:r>
            <a:r>
              <a:rPr lang="en-US" sz="1600" dirty="0" smtClean="0">
                <a:latin typeface="+mn-lt"/>
              </a:rPr>
              <a:t> </a:t>
            </a:r>
          </a:p>
        </p:txBody>
      </p:sp>
      <p:pic>
        <p:nvPicPr>
          <p:cNvPr id="4" name="Picture 3"/>
          <p:cNvPicPr>
            <a:picLocks noChangeAspect="1"/>
          </p:cNvPicPr>
          <p:nvPr/>
        </p:nvPicPr>
        <p:blipFill>
          <a:blip r:embed="rId3" cstate="print"/>
          <a:stretch>
            <a:fillRect/>
          </a:stretch>
        </p:blipFill>
        <p:spPr>
          <a:xfrm>
            <a:off x="1371600" y="2474596"/>
            <a:ext cx="5257800" cy="4009072"/>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Technology: Build</a:t>
            </a:r>
            <a:endParaRPr lang="en-US" dirty="0">
              <a:latin typeface="+mn-lt"/>
            </a:endParaRPr>
          </a:p>
        </p:txBody>
      </p:sp>
      <p:sp>
        <p:nvSpPr>
          <p:cNvPr id="3" name="Content Placeholder 2"/>
          <p:cNvSpPr>
            <a:spLocks noGrp="1"/>
          </p:cNvSpPr>
          <p:nvPr>
            <p:ph idx="1"/>
          </p:nvPr>
        </p:nvSpPr>
        <p:spPr>
          <a:xfrm>
            <a:off x="457200" y="1600201"/>
            <a:ext cx="8229600" cy="1066800"/>
          </a:xfrm>
        </p:spPr>
        <p:txBody>
          <a:bodyPr>
            <a:normAutofit/>
          </a:bodyPr>
          <a:lstStyle/>
          <a:p>
            <a:pPr algn="ctr">
              <a:buNone/>
            </a:pPr>
            <a:r>
              <a:rPr lang="en-US" dirty="0" smtClean="0">
                <a:latin typeface="+mn-lt"/>
              </a:rPr>
              <a:t>Make your Website W3C Compliant.</a:t>
            </a:r>
          </a:p>
        </p:txBody>
      </p:sp>
      <p:pic>
        <p:nvPicPr>
          <p:cNvPr id="4" name="Picture 3" descr="Picture 14.png"/>
          <p:cNvPicPr>
            <a:picLocks noChangeAspect="1"/>
          </p:cNvPicPr>
          <p:nvPr/>
        </p:nvPicPr>
        <p:blipFill>
          <a:blip r:embed="rId2" cstate="print"/>
          <a:stretch>
            <a:fillRect/>
          </a:stretch>
        </p:blipFill>
        <p:spPr>
          <a:xfrm>
            <a:off x="1676400" y="2120116"/>
            <a:ext cx="5943600" cy="4052084"/>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Technology: Tools</a:t>
            </a:r>
            <a:endParaRPr lang="en-US" dirty="0">
              <a:latin typeface="+mn-lt"/>
            </a:endParaRPr>
          </a:p>
        </p:txBody>
      </p:sp>
      <p:sp>
        <p:nvSpPr>
          <p:cNvPr id="3" name="Content Placeholder 2"/>
          <p:cNvSpPr>
            <a:spLocks noGrp="1"/>
          </p:cNvSpPr>
          <p:nvPr>
            <p:ph idx="1"/>
          </p:nvPr>
        </p:nvSpPr>
        <p:spPr>
          <a:xfrm>
            <a:off x="76200" y="1600200"/>
            <a:ext cx="8610600" cy="4525963"/>
          </a:xfrm>
        </p:spPr>
        <p:txBody>
          <a:bodyPr>
            <a:normAutofit/>
          </a:bodyPr>
          <a:lstStyle/>
          <a:p>
            <a:pPr algn="ctr">
              <a:buNone/>
            </a:pPr>
            <a:r>
              <a:rPr lang="en-US" dirty="0" smtClean="0">
                <a:latin typeface="+mn-lt"/>
              </a:rPr>
              <a:t>Submit your Site to </a:t>
            </a:r>
            <a:br>
              <a:rPr lang="en-US" dirty="0" smtClean="0">
                <a:latin typeface="+mn-lt"/>
              </a:rPr>
            </a:br>
            <a:r>
              <a:rPr lang="en-US" dirty="0" smtClean="0">
                <a:latin typeface="+mn-lt"/>
              </a:rPr>
              <a:t>Google Webmaster Tools, Sitemaps &amp; Analytics </a:t>
            </a:r>
          </a:p>
          <a:p>
            <a:pPr algn="ctr">
              <a:buNone/>
            </a:pPr>
            <a:r>
              <a:rPr lang="en-US" dirty="0" smtClean="0">
                <a:latin typeface="+mn-lt"/>
              </a:rPr>
              <a:t> Analytics</a:t>
            </a:r>
          </a:p>
        </p:txBody>
      </p:sp>
      <p:pic>
        <p:nvPicPr>
          <p:cNvPr id="4" name="Picture 6" descr="C:\Users\peteboyd\Desktop\overview.jpg"/>
          <p:cNvPicPr>
            <a:picLocks noChangeAspect="1" noChangeArrowheads="1"/>
          </p:cNvPicPr>
          <p:nvPr/>
        </p:nvPicPr>
        <p:blipFill>
          <a:blip r:embed="rId3" cstate="print"/>
          <a:srcRect/>
          <a:stretch>
            <a:fillRect/>
          </a:stretch>
        </p:blipFill>
        <p:spPr bwMode="auto">
          <a:xfrm>
            <a:off x="2286000" y="2667000"/>
            <a:ext cx="3733800" cy="3921665"/>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Technology: Size</a:t>
            </a:r>
            <a:endParaRPr lang="en-US" dirty="0">
              <a:latin typeface="+mn-lt"/>
            </a:endParaRPr>
          </a:p>
        </p:txBody>
      </p:sp>
      <p:sp>
        <p:nvSpPr>
          <p:cNvPr id="3" name="Content Placeholder 2"/>
          <p:cNvSpPr>
            <a:spLocks noGrp="1"/>
          </p:cNvSpPr>
          <p:nvPr>
            <p:ph idx="1"/>
          </p:nvPr>
        </p:nvSpPr>
        <p:spPr>
          <a:xfrm>
            <a:off x="457200" y="1600201"/>
            <a:ext cx="8229600" cy="1143000"/>
          </a:xfrm>
        </p:spPr>
        <p:txBody>
          <a:bodyPr>
            <a:normAutofit/>
          </a:bodyPr>
          <a:lstStyle/>
          <a:p>
            <a:pPr>
              <a:buNone/>
            </a:pPr>
            <a:r>
              <a:rPr lang="en-US" dirty="0" smtClean="0">
                <a:latin typeface="+mn-lt"/>
              </a:rPr>
              <a:t>At least 960 Pixels </a:t>
            </a:r>
            <a:r>
              <a:rPr lang="en-US" dirty="0" smtClean="0"/>
              <a:t>W</a:t>
            </a:r>
            <a:r>
              <a:rPr lang="en-US" dirty="0" smtClean="0">
                <a:latin typeface="+mn-lt"/>
              </a:rPr>
              <a:t>ide with </a:t>
            </a:r>
            <a:r>
              <a:rPr lang="en-US" dirty="0" smtClean="0"/>
              <a:t>C</a:t>
            </a:r>
            <a:r>
              <a:rPr lang="en-US" dirty="0" smtClean="0">
                <a:latin typeface="+mn-lt"/>
              </a:rPr>
              <a:t>lear </a:t>
            </a:r>
            <a:r>
              <a:rPr lang="en-US" dirty="0" smtClean="0"/>
              <a:t>R</a:t>
            </a:r>
            <a:r>
              <a:rPr lang="en-US" dirty="0" smtClean="0">
                <a:latin typeface="+mn-lt"/>
              </a:rPr>
              <a:t>ollovers.</a:t>
            </a:r>
          </a:p>
        </p:txBody>
      </p:sp>
      <p:pic>
        <p:nvPicPr>
          <p:cNvPr id="4" name="Picture 3" descr="AALA_home-rollovers.jpg"/>
          <p:cNvPicPr>
            <a:picLocks noChangeAspect="1"/>
          </p:cNvPicPr>
          <p:nvPr/>
        </p:nvPicPr>
        <p:blipFill>
          <a:blip r:embed="rId2" cstate="print"/>
          <a:stretch>
            <a:fillRect/>
          </a:stretch>
        </p:blipFill>
        <p:spPr>
          <a:xfrm>
            <a:off x="1447800" y="2209800"/>
            <a:ext cx="5791200" cy="3775635"/>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Technology: Blog</a:t>
            </a:r>
            <a:endParaRPr lang="en-US" dirty="0">
              <a:latin typeface="+mn-lt"/>
            </a:endParaRPr>
          </a:p>
        </p:txBody>
      </p:sp>
      <p:sp>
        <p:nvSpPr>
          <p:cNvPr id="3" name="Content Placeholder 2"/>
          <p:cNvSpPr>
            <a:spLocks noGrp="1"/>
          </p:cNvSpPr>
          <p:nvPr>
            <p:ph idx="1"/>
          </p:nvPr>
        </p:nvSpPr>
        <p:spPr/>
        <p:txBody>
          <a:bodyPr>
            <a:normAutofit/>
          </a:bodyPr>
          <a:lstStyle/>
          <a:p>
            <a:pPr algn="ctr">
              <a:buNone/>
            </a:pPr>
            <a:r>
              <a:rPr lang="en-US" dirty="0" smtClean="0">
                <a:latin typeface="+mn-lt"/>
              </a:rPr>
              <a:t>Make sure you Blog. </a:t>
            </a:r>
          </a:p>
          <a:p>
            <a:pPr algn="ctr">
              <a:buNone/>
            </a:pPr>
            <a:r>
              <a:rPr lang="en-US" dirty="0" smtClean="0">
                <a:latin typeface="+mn-lt"/>
              </a:rPr>
              <a:t>Become an Authority in your Area.</a:t>
            </a:r>
          </a:p>
        </p:txBody>
      </p:sp>
      <p:pic>
        <p:nvPicPr>
          <p:cNvPr id="5" name="Picture 4" descr="Picture 15.png"/>
          <p:cNvPicPr>
            <a:picLocks noChangeAspect="1"/>
          </p:cNvPicPr>
          <p:nvPr/>
        </p:nvPicPr>
        <p:blipFill>
          <a:blip r:embed="rId2" cstate="print"/>
          <a:stretch>
            <a:fillRect/>
          </a:stretch>
        </p:blipFill>
        <p:spPr>
          <a:xfrm>
            <a:off x="1828800" y="2743200"/>
            <a:ext cx="4724401" cy="3971117"/>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Marketing Improvements</a:t>
            </a:r>
            <a:endParaRPr lang="en-US" dirty="0">
              <a:latin typeface="+mn-lt"/>
            </a:endParaRPr>
          </a:p>
        </p:txBody>
      </p:sp>
      <p:sp>
        <p:nvSpPr>
          <p:cNvPr id="3" name="Content Placeholder 2"/>
          <p:cNvSpPr>
            <a:spLocks noGrp="1"/>
          </p:cNvSpPr>
          <p:nvPr>
            <p:ph idx="1"/>
          </p:nvPr>
        </p:nvSpPr>
        <p:spPr/>
        <p:txBody>
          <a:bodyPr>
            <a:normAutofit fontScale="92500" lnSpcReduction="10000"/>
          </a:bodyPr>
          <a:lstStyle/>
          <a:p>
            <a:r>
              <a:rPr lang="en-US" b="1" dirty="0" smtClean="0">
                <a:latin typeface="+mn-lt"/>
              </a:rPr>
              <a:t>Calls to Action:</a:t>
            </a:r>
            <a:r>
              <a:rPr lang="en-US" dirty="0" smtClean="0">
                <a:latin typeface="+mn-lt"/>
              </a:rPr>
              <a:t> Include your contact information in header, footer &amp; sidebar.</a:t>
            </a:r>
          </a:p>
          <a:p>
            <a:r>
              <a:rPr lang="en-US" b="1" dirty="0" smtClean="0">
                <a:latin typeface="+mn-lt"/>
              </a:rPr>
              <a:t>SEO:</a:t>
            </a:r>
            <a:r>
              <a:rPr lang="en-US" dirty="0" smtClean="0">
                <a:latin typeface="+mn-lt"/>
              </a:rPr>
              <a:t> Build Links to your website and properly tag your site’s web pages.</a:t>
            </a:r>
          </a:p>
          <a:p>
            <a:r>
              <a:rPr lang="en-US" b="1" dirty="0" smtClean="0">
                <a:latin typeface="+mn-lt"/>
              </a:rPr>
              <a:t>Social:</a:t>
            </a:r>
            <a:r>
              <a:rPr lang="en-US" dirty="0" smtClean="0">
                <a:latin typeface="+mn-lt"/>
              </a:rPr>
              <a:t> Integrate Social Media into your website.</a:t>
            </a:r>
          </a:p>
          <a:p>
            <a:r>
              <a:rPr lang="en-US" b="1" dirty="0" smtClean="0">
                <a:latin typeface="+mn-lt"/>
              </a:rPr>
              <a:t>Content:</a:t>
            </a:r>
            <a:r>
              <a:rPr lang="en-US" dirty="0" smtClean="0">
                <a:latin typeface="+mn-lt"/>
              </a:rPr>
              <a:t> Write regularly. Become an authority.</a:t>
            </a:r>
          </a:p>
          <a:p>
            <a:r>
              <a:rPr lang="en-US" b="1" dirty="0" smtClean="0">
                <a:latin typeface="+mn-lt"/>
              </a:rPr>
              <a:t>Mobile:</a:t>
            </a:r>
            <a:r>
              <a:rPr lang="en-US" dirty="0" smtClean="0">
                <a:latin typeface="+mn-lt"/>
              </a:rPr>
              <a:t> Create a mobile version of your website or “Responsive Design.”</a:t>
            </a:r>
          </a:p>
          <a:p>
            <a:r>
              <a:rPr lang="en-US" b="1" dirty="0" smtClean="0">
                <a:latin typeface="+mn-lt"/>
              </a:rPr>
              <a:t>Paid:</a:t>
            </a:r>
            <a:r>
              <a:rPr lang="en-US" dirty="0" smtClean="0">
                <a:latin typeface="+mn-lt"/>
              </a:rPr>
              <a:t> Consider paid ads online to increase traffic.</a:t>
            </a:r>
            <a:endParaRPr lang="en-US" dirty="0">
              <a:latin typeface="+mn-l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Marketing: Calls to Action</a:t>
            </a:r>
            <a:endParaRPr lang="en-US" dirty="0">
              <a:latin typeface="+mn-lt"/>
            </a:endParaRPr>
          </a:p>
        </p:txBody>
      </p:sp>
      <p:sp>
        <p:nvSpPr>
          <p:cNvPr id="3" name="Content Placeholder 2"/>
          <p:cNvSpPr>
            <a:spLocks noGrp="1"/>
          </p:cNvSpPr>
          <p:nvPr>
            <p:ph idx="1"/>
          </p:nvPr>
        </p:nvSpPr>
        <p:spPr>
          <a:xfrm>
            <a:off x="457200" y="1600201"/>
            <a:ext cx="8229600" cy="1066800"/>
          </a:xfrm>
        </p:spPr>
        <p:txBody>
          <a:bodyPr>
            <a:normAutofit/>
          </a:bodyPr>
          <a:lstStyle/>
          <a:p>
            <a:pPr algn="ctr">
              <a:buNone/>
            </a:pPr>
            <a:r>
              <a:rPr lang="en-US" dirty="0" smtClean="0">
                <a:latin typeface="+mn-lt"/>
              </a:rPr>
              <a:t>Include your Contact </a:t>
            </a:r>
            <a:r>
              <a:rPr lang="en-US" dirty="0" smtClean="0"/>
              <a:t>I</a:t>
            </a:r>
            <a:r>
              <a:rPr lang="en-US" dirty="0" smtClean="0">
                <a:latin typeface="+mn-lt"/>
              </a:rPr>
              <a:t>nformation in Header, Footer &amp; Sidebar.</a:t>
            </a:r>
          </a:p>
        </p:txBody>
      </p:sp>
      <p:pic>
        <p:nvPicPr>
          <p:cNvPr id="4" name="Picture 3" descr="fpl-home.png"/>
          <p:cNvPicPr>
            <a:picLocks noChangeAspect="1"/>
          </p:cNvPicPr>
          <p:nvPr/>
        </p:nvPicPr>
        <p:blipFill>
          <a:blip r:embed="rId2" cstate="print"/>
          <a:stretch>
            <a:fillRect/>
          </a:stretch>
        </p:blipFill>
        <p:spPr>
          <a:xfrm>
            <a:off x="2133600" y="2666999"/>
            <a:ext cx="4876800" cy="401790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Why Internet Marketing?</a:t>
            </a:r>
            <a:endParaRPr lang="en-US" dirty="0">
              <a:latin typeface="+mn-lt"/>
            </a:endParaRPr>
          </a:p>
        </p:txBody>
      </p:sp>
      <p:sp>
        <p:nvSpPr>
          <p:cNvPr id="4" name="Content Placeholder 3"/>
          <p:cNvSpPr>
            <a:spLocks noGrp="1"/>
          </p:cNvSpPr>
          <p:nvPr>
            <p:ph idx="1"/>
          </p:nvPr>
        </p:nvSpPr>
        <p:spPr/>
        <p:txBody>
          <a:bodyPr/>
          <a:lstStyle/>
          <a:p>
            <a:pPr algn="ctr">
              <a:buNone/>
            </a:pPr>
            <a:r>
              <a:rPr lang="en-US" sz="6000" u="sng" dirty="0" smtClean="0">
                <a:latin typeface="+mn-lt"/>
              </a:rPr>
              <a:t>Everyone</a:t>
            </a:r>
            <a:r>
              <a:rPr lang="en-US" sz="6000" dirty="0" smtClean="0">
                <a:latin typeface="+mn-lt"/>
              </a:rPr>
              <a:t> is Online</a:t>
            </a:r>
          </a:p>
          <a:p>
            <a:pPr algn="ctr">
              <a:buNone/>
            </a:pPr>
            <a:r>
              <a:rPr lang="en-US" sz="6000" dirty="0" smtClean="0">
                <a:latin typeface="+mn-lt"/>
              </a:rPr>
              <a:t>&amp;</a:t>
            </a:r>
          </a:p>
          <a:p>
            <a:pPr algn="ctr">
              <a:buNone/>
            </a:pPr>
            <a:r>
              <a:rPr lang="en-US" sz="6000" dirty="0" smtClean="0">
                <a:latin typeface="+mn-lt"/>
              </a:rPr>
              <a:t>It Really </a:t>
            </a:r>
            <a:r>
              <a:rPr lang="en-US" sz="6000" dirty="0" smtClean="0"/>
              <a:t>W</a:t>
            </a:r>
            <a:r>
              <a:rPr lang="en-US" sz="6000" dirty="0" smtClean="0">
                <a:latin typeface="+mn-lt"/>
              </a:rPr>
              <a:t>orks.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Marketing: SEO</a:t>
            </a:r>
            <a:endParaRPr lang="en-US" dirty="0">
              <a:latin typeface="+mn-lt"/>
            </a:endParaRPr>
          </a:p>
        </p:txBody>
      </p:sp>
      <p:sp>
        <p:nvSpPr>
          <p:cNvPr id="3" name="Content Placeholder 2"/>
          <p:cNvSpPr>
            <a:spLocks noGrp="1"/>
          </p:cNvSpPr>
          <p:nvPr>
            <p:ph idx="1"/>
          </p:nvPr>
        </p:nvSpPr>
        <p:spPr>
          <a:xfrm>
            <a:off x="457200" y="1600201"/>
            <a:ext cx="8229600" cy="1828800"/>
          </a:xfrm>
        </p:spPr>
        <p:txBody>
          <a:bodyPr>
            <a:normAutofit/>
          </a:bodyPr>
          <a:lstStyle/>
          <a:p>
            <a:pPr algn="ctr">
              <a:buNone/>
            </a:pPr>
            <a:r>
              <a:rPr lang="en-US" dirty="0" smtClean="0">
                <a:latin typeface="+mn-lt"/>
              </a:rPr>
              <a:t>Build Links to your Website.</a:t>
            </a:r>
          </a:p>
          <a:p>
            <a:pPr algn="ctr">
              <a:buNone/>
            </a:pPr>
            <a:r>
              <a:rPr lang="en-US" dirty="0" smtClean="0">
                <a:latin typeface="+mn-lt"/>
              </a:rPr>
              <a:t>Properly Tag your </a:t>
            </a:r>
            <a:r>
              <a:rPr lang="en-US" dirty="0" smtClean="0"/>
              <a:t>S</a:t>
            </a:r>
            <a:r>
              <a:rPr lang="en-US" dirty="0" smtClean="0">
                <a:latin typeface="+mn-lt"/>
              </a:rPr>
              <a:t>ite’s Web </a:t>
            </a:r>
            <a:r>
              <a:rPr lang="en-US" dirty="0" smtClean="0"/>
              <a:t>P</a:t>
            </a:r>
            <a:r>
              <a:rPr lang="en-US" dirty="0" smtClean="0">
                <a:latin typeface="+mn-lt"/>
              </a:rPr>
              <a:t>ages.</a:t>
            </a:r>
          </a:p>
        </p:txBody>
      </p:sp>
      <p:pic>
        <p:nvPicPr>
          <p:cNvPr id="5" name="Picture 4" descr="Picture 17.png"/>
          <p:cNvPicPr>
            <a:picLocks noChangeAspect="1"/>
          </p:cNvPicPr>
          <p:nvPr/>
        </p:nvPicPr>
        <p:blipFill>
          <a:blip r:embed="rId2" cstate="print"/>
          <a:stretch>
            <a:fillRect/>
          </a:stretch>
        </p:blipFill>
        <p:spPr>
          <a:xfrm>
            <a:off x="1981199" y="3200400"/>
            <a:ext cx="5398995" cy="251460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Marketing: Social</a:t>
            </a:r>
            <a:endParaRPr lang="en-US" dirty="0">
              <a:latin typeface="+mn-lt"/>
            </a:endParaRPr>
          </a:p>
        </p:txBody>
      </p:sp>
      <p:sp>
        <p:nvSpPr>
          <p:cNvPr id="3" name="Content Placeholder 2"/>
          <p:cNvSpPr>
            <a:spLocks noGrp="1"/>
          </p:cNvSpPr>
          <p:nvPr>
            <p:ph idx="1"/>
          </p:nvPr>
        </p:nvSpPr>
        <p:spPr>
          <a:xfrm>
            <a:off x="457200" y="1600201"/>
            <a:ext cx="8229600" cy="1371600"/>
          </a:xfrm>
        </p:spPr>
        <p:txBody>
          <a:bodyPr>
            <a:normAutofit/>
          </a:bodyPr>
          <a:lstStyle/>
          <a:p>
            <a:pPr algn="ctr">
              <a:buNone/>
            </a:pPr>
            <a:r>
              <a:rPr lang="en-US" dirty="0" smtClean="0">
                <a:latin typeface="+mn-lt"/>
              </a:rPr>
              <a:t>Integrate Social Media into your Website.</a:t>
            </a:r>
          </a:p>
        </p:txBody>
      </p:sp>
      <p:pic>
        <p:nvPicPr>
          <p:cNvPr id="4" name="Picture 3" descr="lakelaw - twitter.png"/>
          <p:cNvPicPr>
            <a:picLocks noChangeAspect="1"/>
          </p:cNvPicPr>
          <p:nvPr/>
        </p:nvPicPr>
        <p:blipFill>
          <a:blip r:embed="rId2" cstate="print"/>
          <a:stretch>
            <a:fillRect/>
          </a:stretch>
        </p:blipFill>
        <p:spPr>
          <a:xfrm>
            <a:off x="1905000" y="2895600"/>
            <a:ext cx="5345540" cy="3686052"/>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Marketing: Content</a:t>
            </a:r>
            <a:endParaRPr lang="en-US" dirty="0">
              <a:latin typeface="+mn-lt"/>
            </a:endParaRPr>
          </a:p>
        </p:txBody>
      </p:sp>
      <p:sp>
        <p:nvSpPr>
          <p:cNvPr id="3" name="Content Placeholder 2"/>
          <p:cNvSpPr>
            <a:spLocks noGrp="1"/>
          </p:cNvSpPr>
          <p:nvPr>
            <p:ph idx="1"/>
          </p:nvPr>
        </p:nvSpPr>
        <p:spPr>
          <a:xfrm>
            <a:off x="457200" y="1600201"/>
            <a:ext cx="8229600" cy="1295400"/>
          </a:xfrm>
        </p:spPr>
        <p:txBody>
          <a:bodyPr>
            <a:normAutofit/>
          </a:bodyPr>
          <a:lstStyle/>
          <a:p>
            <a:pPr algn="ctr">
              <a:buNone/>
            </a:pPr>
            <a:r>
              <a:rPr lang="en-US" dirty="0" smtClean="0">
                <a:latin typeface="+mn-lt"/>
              </a:rPr>
              <a:t>Write Regularly. </a:t>
            </a:r>
          </a:p>
          <a:p>
            <a:pPr algn="ctr">
              <a:buNone/>
            </a:pPr>
            <a:r>
              <a:rPr lang="en-US" dirty="0" smtClean="0">
                <a:latin typeface="+mn-lt"/>
              </a:rPr>
              <a:t>Become an Authority in your Area.</a:t>
            </a:r>
          </a:p>
        </p:txBody>
      </p:sp>
      <p:pic>
        <p:nvPicPr>
          <p:cNvPr id="4" name="Picture 3" descr="jury blog 2.png"/>
          <p:cNvPicPr>
            <a:picLocks noChangeAspect="1"/>
          </p:cNvPicPr>
          <p:nvPr/>
        </p:nvPicPr>
        <p:blipFill>
          <a:blip r:embed="rId2" cstate="print"/>
          <a:stretch>
            <a:fillRect/>
          </a:stretch>
        </p:blipFill>
        <p:spPr>
          <a:xfrm>
            <a:off x="2463925" y="2667000"/>
            <a:ext cx="4241675" cy="3810000"/>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Marketing: Mobile</a:t>
            </a:r>
            <a:endParaRPr lang="en-US" dirty="0">
              <a:latin typeface="+mn-lt"/>
            </a:endParaRPr>
          </a:p>
        </p:txBody>
      </p:sp>
      <p:sp>
        <p:nvSpPr>
          <p:cNvPr id="3" name="Content Placeholder 2"/>
          <p:cNvSpPr>
            <a:spLocks noGrp="1"/>
          </p:cNvSpPr>
          <p:nvPr>
            <p:ph idx="1"/>
          </p:nvPr>
        </p:nvSpPr>
        <p:spPr/>
        <p:txBody>
          <a:bodyPr>
            <a:normAutofit/>
          </a:bodyPr>
          <a:lstStyle/>
          <a:p>
            <a:pPr algn="ctr">
              <a:buNone/>
            </a:pPr>
            <a:r>
              <a:rPr lang="en-US" dirty="0" smtClean="0">
                <a:latin typeface="+mn-lt"/>
              </a:rPr>
              <a:t>Create a Mobile </a:t>
            </a:r>
            <a:r>
              <a:rPr lang="en-US" dirty="0" smtClean="0"/>
              <a:t>V</a:t>
            </a:r>
            <a:r>
              <a:rPr lang="en-US" dirty="0" smtClean="0">
                <a:latin typeface="+mn-lt"/>
              </a:rPr>
              <a:t>ersion of your Website or “Responsive Design.”</a:t>
            </a:r>
          </a:p>
        </p:txBody>
      </p:sp>
      <p:pic>
        <p:nvPicPr>
          <p:cNvPr id="7170" name="Picture 2" descr="C:\Users\peteboyd.peteboyd-PC\Desktop\responsive-web-design.jpg"/>
          <p:cNvPicPr>
            <a:picLocks noChangeAspect="1" noChangeArrowheads="1"/>
          </p:cNvPicPr>
          <p:nvPr/>
        </p:nvPicPr>
        <p:blipFill>
          <a:blip r:embed="rId2" cstate="print"/>
          <a:srcRect/>
          <a:stretch>
            <a:fillRect/>
          </a:stretch>
        </p:blipFill>
        <p:spPr bwMode="auto">
          <a:xfrm>
            <a:off x="1752600" y="3048000"/>
            <a:ext cx="5848350" cy="295275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Marketing: Paid</a:t>
            </a:r>
            <a:endParaRPr lang="en-US" dirty="0">
              <a:latin typeface="+mn-lt"/>
            </a:endParaRPr>
          </a:p>
        </p:txBody>
      </p:sp>
      <p:sp>
        <p:nvSpPr>
          <p:cNvPr id="3" name="Content Placeholder 2"/>
          <p:cNvSpPr>
            <a:spLocks noGrp="1"/>
          </p:cNvSpPr>
          <p:nvPr>
            <p:ph idx="1"/>
          </p:nvPr>
        </p:nvSpPr>
        <p:spPr>
          <a:xfrm>
            <a:off x="457200" y="1600201"/>
            <a:ext cx="8229600" cy="1143000"/>
          </a:xfrm>
        </p:spPr>
        <p:txBody>
          <a:bodyPr>
            <a:normAutofit/>
          </a:bodyPr>
          <a:lstStyle/>
          <a:p>
            <a:pPr algn="ctr">
              <a:buNone/>
            </a:pPr>
            <a:r>
              <a:rPr lang="en-US" dirty="0" smtClean="0">
                <a:latin typeface="+mn-lt"/>
              </a:rPr>
              <a:t>Consider Paid </a:t>
            </a:r>
            <a:r>
              <a:rPr lang="en-US" dirty="0" smtClean="0"/>
              <a:t>A</a:t>
            </a:r>
            <a:r>
              <a:rPr lang="en-US" dirty="0" smtClean="0">
                <a:latin typeface="+mn-lt"/>
              </a:rPr>
              <a:t>ds </a:t>
            </a:r>
            <a:r>
              <a:rPr lang="en-US" dirty="0" smtClean="0"/>
              <a:t>O</a:t>
            </a:r>
            <a:r>
              <a:rPr lang="en-US" dirty="0" smtClean="0">
                <a:latin typeface="+mn-lt"/>
              </a:rPr>
              <a:t>nline to Increase </a:t>
            </a:r>
            <a:r>
              <a:rPr lang="en-US" dirty="0" smtClean="0"/>
              <a:t>T</a:t>
            </a:r>
            <a:r>
              <a:rPr lang="en-US" dirty="0" smtClean="0">
                <a:latin typeface="+mn-lt"/>
              </a:rPr>
              <a:t>raffic and Convert </a:t>
            </a:r>
            <a:r>
              <a:rPr lang="en-US" dirty="0" smtClean="0"/>
              <a:t>U</a:t>
            </a:r>
            <a:r>
              <a:rPr lang="en-US" dirty="0" smtClean="0">
                <a:latin typeface="+mn-lt"/>
              </a:rPr>
              <a:t>sers.</a:t>
            </a:r>
          </a:p>
        </p:txBody>
      </p:sp>
      <p:pic>
        <p:nvPicPr>
          <p:cNvPr id="4" name="Picture 3" descr="Picture 18.png"/>
          <p:cNvPicPr>
            <a:picLocks noChangeAspect="1"/>
          </p:cNvPicPr>
          <p:nvPr/>
        </p:nvPicPr>
        <p:blipFill>
          <a:blip r:embed="rId2" cstate="print"/>
          <a:stretch>
            <a:fillRect/>
          </a:stretch>
        </p:blipFill>
        <p:spPr>
          <a:xfrm>
            <a:off x="1676400" y="2819400"/>
            <a:ext cx="5948122" cy="3810000"/>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latin typeface="+mn-lt"/>
              </a:rPr>
              <a:t>Content Marketing</a:t>
            </a:r>
            <a:endParaRPr lang="en-US" dirty="0">
              <a:latin typeface="+mn-lt"/>
            </a:endParaRPr>
          </a:p>
        </p:txBody>
      </p:sp>
      <p:sp>
        <p:nvSpPr>
          <p:cNvPr id="3" name="Content Placeholder 2"/>
          <p:cNvSpPr>
            <a:spLocks noGrp="1"/>
          </p:cNvSpPr>
          <p:nvPr>
            <p:ph idx="1"/>
          </p:nvPr>
        </p:nvSpPr>
        <p:spPr/>
        <p:txBody>
          <a:bodyPr/>
          <a:lstStyle/>
          <a:p>
            <a:pPr marL="400050" lvl="1"/>
            <a:r>
              <a:rPr lang="en-US" dirty="0" smtClean="0">
                <a:latin typeface="+mn-lt"/>
              </a:rPr>
              <a:t>Write often.</a:t>
            </a:r>
          </a:p>
          <a:p>
            <a:pPr marL="400050" lvl="1"/>
            <a:r>
              <a:rPr lang="en-US" dirty="0" smtClean="0">
                <a:latin typeface="+mn-lt"/>
              </a:rPr>
              <a:t>Cover legal news / events in your area.</a:t>
            </a:r>
          </a:p>
          <a:p>
            <a:pPr marL="400050" lvl="1"/>
            <a:r>
              <a:rPr lang="en-US" dirty="0" smtClean="0">
                <a:latin typeface="+mn-lt"/>
              </a:rPr>
              <a:t>Create in-depth articles that help.</a:t>
            </a:r>
          </a:p>
          <a:p>
            <a:pPr marL="400050" lvl="1"/>
            <a:r>
              <a:rPr lang="en-US" dirty="0" smtClean="0">
                <a:latin typeface="+mn-lt"/>
              </a:rPr>
              <a:t>Have the most exhaustive resource in your practice.</a:t>
            </a:r>
          </a:p>
        </p:txBody>
      </p:sp>
      <p:pic>
        <p:nvPicPr>
          <p:cNvPr id="4098" name="Picture 2" descr="C:\Users\peteboyd.peteboyd-PC\Desktop\content-writing.jpg"/>
          <p:cNvPicPr>
            <a:picLocks noChangeAspect="1" noChangeArrowheads="1"/>
          </p:cNvPicPr>
          <p:nvPr/>
        </p:nvPicPr>
        <p:blipFill>
          <a:blip r:embed="rId2" cstate="print"/>
          <a:srcRect/>
          <a:stretch>
            <a:fillRect/>
          </a:stretch>
        </p:blipFill>
        <p:spPr bwMode="auto">
          <a:xfrm>
            <a:off x="990600" y="3962400"/>
            <a:ext cx="4946650" cy="2497494"/>
          </a:xfrm>
          <a:prstGeom prst="rect">
            <a:avLst/>
          </a:prstGeom>
          <a:noFill/>
        </p:spPr>
      </p:pic>
    </p:spTree>
    <p:extLst>
      <p:ext uri="{BB962C8B-B14F-4D97-AF65-F5344CB8AC3E}">
        <p14:creationId xmlns:p14="http://schemas.microsoft.com/office/powerpoint/2010/main" xmlns="" xmlns:mv="urn:schemas-microsoft-com:mac:vml" xmlns:mc="http://schemas.openxmlformats.org/markup-compatibility/2006" val="17408673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Online Reading Habits</a:t>
            </a:r>
            <a:endParaRPr lang="en-US" dirty="0">
              <a:latin typeface="+mn-lt"/>
            </a:endParaRPr>
          </a:p>
        </p:txBody>
      </p:sp>
      <p:sp>
        <p:nvSpPr>
          <p:cNvPr id="3" name="Content Placeholder 2"/>
          <p:cNvSpPr>
            <a:spLocks noGrp="1"/>
          </p:cNvSpPr>
          <p:nvPr>
            <p:ph idx="1"/>
          </p:nvPr>
        </p:nvSpPr>
        <p:spPr/>
        <p:txBody>
          <a:bodyPr/>
          <a:lstStyle/>
          <a:p>
            <a:pPr algn="ctr">
              <a:buNone/>
            </a:pPr>
            <a:r>
              <a:rPr lang="en-US" dirty="0" smtClean="0">
                <a:latin typeface="+mn-lt"/>
              </a:rPr>
              <a:t>Readers skim; they don’t read. Snap Decisions.</a:t>
            </a:r>
          </a:p>
        </p:txBody>
      </p:sp>
      <p:pic>
        <p:nvPicPr>
          <p:cNvPr id="6" name="Content Placeholder 9" descr="farr">
            <a:hlinkClick r:id="rId2"/>
          </p:cNvPr>
          <p:cNvPicPr>
            <a:picLocks noChangeAspect="1"/>
          </p:cNvPicPr>
          <p:nvPr/>
        </p:nvPicPr>
        <p:blipFill>
          <a:blip r:embed="rId3" cstate="print"/>
          <a:srcRect t="-4203" b="-4203"/>
          <a:stretch>
            <a:fillRect/>
          </a:stretch>
        </p:blipFill>
        <p:spPr>
          <a:xfrm>
            <a:off x="609600" y="2332037"/>
            <a:ext cx="4038600" cy="4525963"/>
          </a:xfrm>
          <a:prstGeom prst="rect">
            <a:avLst/>
          </a:prstGeom>
        </p:spPr>
      </p:pic>
      <p:pic>
        <p:nvPicPr>
          <p:cNvPr id="7" name="Content Placeholder 15" descr="farr2.png">
            <a:hlinkClick r:id="rId2"/>
          </p:cNvPr>
          <p:cNvPicPr>
            <a:picLocks noChangeAspect="1"/>
          </p:cNvPicPr>
          <p:nvPr/>
        </p:nvPicPr>
        <p:blipFill>
          <a:blip r:embed="rId4" cstate="print"/>
          <a:srcRect t="-5673" b="-5673"/>
          <a:stretch>
            <a:fillRect/>
          </a:stretch>
        </p:blipFill>
        <p:spPr>
          <a:xfrm>
            <a:off x="4800600" y="2332037"/>
            <a:ext cx="4038600" cy="4525963"/>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You are Too Wordy</a:t>
            </a:r>
            <a:endParaRPr lang="en-US" dirty="0">
              <a:latin typeface="+mn-lt"/>
            </a:endParaRPr>
          </a:p>
        </p:txBody>
      </p:sp>
      <p:sp>
        <p:nvSpPr>
          <p:cNvPr id="3" name="Content Placeholder 2"/>
          <p:cNvSpPr>
            <a:spLocks noGrp="1"/>
          </p:cNvSpPr>
          <p:nvPr>
            <p:ph idx="1"/>
          </p:nvPr>
        </p:nvSpPr>
        <p:spPr/>
        <p:txBody>
          <a:bodyPr>
            <a:normAutofit/>
          </a:bodyPr>
          <a:lstStyle/>
          <a:p>
            <a:r>
              <a:rPr lang="en-US" dirty="0" smtClean="0">
                <a:latin typeface="+mn-lt"/>
              </a:rPr>
              <a:t>Use bullet points and short paragraphs for skimming.</a:t>
            </a:r>
          </a:p>
          <a:p>
            <a:r>
              <a:rPr lang="en-US" dirty="0" smtClean="0">
                <a:latin typeface="+mn-lt"/>
              </a:rPr>
              <a:t>Make your content client-centric.</a:t>
            </a:r>
          </a:p>
          <a:p>
            <a:r>
              <a:rPr lang="en-US" dirty="0" smtClean="0">
                <a:latin typeface="+mn-lt"/>
              </a:rPr>
              <a:t>Use tables, charts, maps, lists, images, and diagrams, rather than text.</a:t>
            </a:r>
          </a:p>
          <a:p>
            <a:r>
              <a:rPr lang="en-US" dirty="0" smtClean="0">
                <a:latin typeface="+mn-lt"/>
              </a:rPr>
              <a:t>Use images and icons, rather than words.</a:t>
            </a:r>
          </a:p>
          <a:p>
            <a:r>
              <a:rPr lang="en-US" dirty="0" smtClean="0">
                <a:latin typeface="+mn-lt"/>
              </a:rPr>
              <a:t>Use headlines and sub headlines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Content Rules</a:t>
            </a:r>
            <a:endParaRPr lang="en-US" dirty="0">
              <a:latin typeface="+mn-lt"/>
            </a:endParaRPr>
          </a:p>
        </p:txBody>
      </p:sp>
      <p:sp>
        <p:nvSpPr>
          <p:cNvPr id="3" name="Content Placeholder 2"/>
          <p:cNvSpPr>
            <a:spLocks noGrp="1"/>
          </p:cNvSpPr>
          <p:nvPr>
            <p:ph idx="1"/>
          </p:nvPr>
        </p:nvSpPr>
        <p:spPr/>
        <p:txBody>
          <a:bodyPr>
            <a:normAutofit/>
          </a:bodyPr>
          <a:lstStyle/>
          <a:p>
            <a:r>
              <a:rPr lang="en-US" dirty="0" smtClean="0">
                <a:latin typeface="+mn-lt"/>
              </a:rPr>
              <a:t>Create a style and tone for your website.</a:t>
            </a:r>
          </a:p>
          <a:p>
            <a:r>
              <a:rPr lang="en-US" dirty="0" smtClean="0">
                <a:latin typeface="+mn-lt"/>
              </a:rPr>
              <a:t>Break up the pages.</a:t>
            </a:r>
          </a:p>
          <a:p>
            <a:r>
              <a:rPr lang="en-US" dirty="0" smtClean="0">
                <a:latin typeface="+mn-lt"/>
              </a:rPr>
              <a:t>Short sentences are better than long ones.</a:t>
            </a:r>
          </a:p>
          <a:p>
            <a:r>
              <a:rPr lang="en-US" dirty="0" smtClean="0">
                <a:latin typeface="+mn-lt"/>
              </a:rPr>
              <a:t>Keep SEO in mind. Be relevant.</a:t>
            </a:r>
          </a:p>
          <a:p>
            <a:r>
              <a:rPr lang="en-US" dirty="0" smtClean="0">
                <a:latin typeface="+mn-lt"/>
              </a:rPr>
              <a:t>Write for your Reader: Who do you foresee reading this content? Write for them, not for you. Avoid industry terms unless your targeted reader will already know them.</a:t>
            </a:r>
            <a:endParaRPr lang="en-US" dirty="0">
              <a:latin typeface="+mn-lt"/>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Duplicate Content &amp; Structure</a:t>
            </a:r>
            <a:endParaRPr lang="en-US" dirty="0">
              <a:latin typeface="+mn-lt"/>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mn-lt"/>
              </a:rPr>
              <a:t>Unique content is key. </a:t>
            </a:r>
          </a:p>
          <a:p>
            <a:r>
              <a:rPr lang="en-US" dirty="0" smtClean="0">
                <a:latin typeface="+mn-lt"/>
              </a:rPr>
              <a:t>Don’t steal and don’t regurgitate.</a:t>
            </a:r>
          </a:p>
          <a:p>
            <a:r>
              <a:rPr lang="en-US" dirty="0" smtClean="0">
                <a:latin typeface="+mn-lt"/>
              </a:rPr>
              <a:t>Pyramid Structure</a:t>
            </a:r>
          </a:p>
          <a:p>
            <a:r>
              <a:rPr lang="en-US" dirty="0" smtClean="0">
                <a:latin typeface="+mn-lt"/>
              </a:rPr>
              <a:t>3 Levels </a:t>
            </a:r>
            <a:r>
              <a:rPr lang="en-US" dirty="0" smtClean="0"/>
              <a:t>are</a:t>
            </a:r>
            <a:r>
              <a:rPr lang="en-US" dirty="0" smtClean="0">
                <a:latin typeface="+mn-lt"/>
              </a:rPr>
              <a:t> usually enough, sometimes 4.</a:t>
            </a:r>
          </a:p>
          <a:p>
            <a:r>
              <a:rPr lang="en-US" dirty="0" smtClean="0">
                <a:latin typeface="+mn-lt"/>
              </a:rPr>
              <a:t>50 or 100 Links per Page</a:t>
            </a:r>
          </a:p>
          <a:p>
            <a:r>
              <a:rPr lang="en-US" dirty="0" smtClean="0">
                <a:latin typeface="+mn-lt"/>
              </a:rPr>
              <a:t>Standard Pages:  </a:t>
            </a:r>
            <a:br>
              <a:rPr lang="en-US" dirty="0" smtClean="0">
                <a:latin typeface="+mn-lt"/>
              </a:rPr>
            </a:br>
            <a:r>
              <a:rPr lang="en-US" sz="2000" dirty="0" smtClean="0">
                <a:latin typeface="+mn-lt"/>
              </a:rPr>
              <a:t>Home, Practice, Attorneys, Blog, About, &amp; Contact</a:t>
            </a:r>
            <a:endParaRPr lang="en-US" dirty="0" smtClean="0">
              <a:latin typeface="+mn-lt"/>
            </a:endParaRPr>
          </a:p>
          <a:p>
            <a:r>
              <a:rPr lang="en-US" dirty="0" smtClean="0">
                <a:latin typeface="+mn-lt"/>
              </a:rPr>
              <a:t>Advanced Pages</a:t>
            </a:r>
            <a:br>
              <a:rPr lang="en-US" dirty="0" smtClean="0">
                <a:latin typeface="+mn-lt"/>
              </a:rPr>
            </a:br>
            <a:r>
              <a:rPr lang="en-US" sz="2000" dirty="0" smtClean="0">
                <a:latin typeface="+mn-lt"/>
              </a:rPr>
              <a:t>Industries, News, Media, Case Studies, Articles, Directory of Resources, Lists, Charts, Industry information, and more </a:t>
            </a:r>
            <a:endParaRPr lang="en-US" dirty="0" smtClean="0">
              <a:latin typeface="+mn-lt"/>
            </a:endParaRPr>
          </a:p>
        </p:txBody>
      </p:sp>
    </p:spTree>
    <p:extLst>
      <p:ext uri="{BB962C8B-B14F-4D97-AF65-F5344CB8AC3E}">
        <p14:creationId xmlns:p14="http://schemas.microsoft.com/office/powerpoint/2010/main" xmlns="" xmlns:mv="urn:schemas-microsoft-com:mac:vml" xmlns:mc="http://schemas.openxmlformats.org/markup-compatibility/2006" val="4279289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Why Internet Marketing?</a:t>
            </a:r>
            <a:endParaRPr lang="en-US" dirty="0">
              <a:latin typeface="+mn-lt"/>
            </a:endParaRPr>
          </a:p>
        </p:txBody>
      </p:sp>
      <p:sp>
        <p:nvSpPr>
          <p:cNvPr id="4" name="Content Placeholder 3"/>
          <p:cNvSpPr>
            <a:spLocks noGrp="1"/>
          </p:cNvSpPr>
          <p:nvPr>
            <p:ph idx="1"/>
          </p:nvPr>
        </p:nvSpPr>
        <p:spPr/>
        <p:txBody>
          <a:bodyPr/>
          <a:lstStyle/>
          <a:p>
            <a:pPr algn="ctr">
              <a:buNone/>
            </a:pPr>
            <a:r>
              <a:rPr lang="en-US" dirty="0" smtClean="0">
                <a:latin typeface="+mn-lt"/>
              </a:rPr>
              <a:t>Tens of Thousands of Searches Per Month!</a:t>
            </a:r>
          </a:p>
        </p:txBody>
      </p:sp>
      <p:pic>
        <p:nvPicPr>
          <p:cNvPr id="8" name="Picture 5" descr="C:\Users\peteboyd.peteboyd-PC\Desktop\broad2.png"/>
          <p:cNvPicPr>
            <a:picLocks noChangeAspect="1" noChangeArrowheads="1"/>
          </p:cNvPicPr>
          <p:nvPr/>
        </p:nvPicPr>
        <p:blipFill>
          <a:blip r:embed="rId2" cstate="print"/>
          <a:srcRect/>
          <a:stretch>
            <a:fillRect/>
          </a:stretch>
        </p:blipFill>
        <p:spPr bwMode="auto">
          <a:xfrm>
            <a:off x="1143000" y="2362200"/>
            <a:ext cx="6948572" cy="3228975"/>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Content Ideas</a:t>
            </a:r>
            <a:endParaRPr lang="en-US" dirty="0">
              <a:latin typeface="+mn-lt"/>
            </a:endParaRPr>
          </a:p>
        </p:txBody>
      </p:sp>
      <p:sp>
        <p:nvSpPr>
          <p:cNvPr id="4" name="Content Placeholder 3"/>
          <p:cNvSpPr>
            <a:spLocks noGrp="1"/>
          </p:cNvSpPr>
          <p:nvPr>
            <p:ph sz="half" idx="1"/>
          </p:nvPr>
        </p:nvSpPr>
        <p:spPr/>
        <p:txBody>
          <a:bodyPr>
            <a:normAutofit fontScale="92500" lnSpcReduction="20000"/>
          </a:bodyPr>
          <a:lstStyle/>
          <a:p>
            <a:r>
              <a:rPr lang="en-US" dirty="0" smtClean="0">
                <a:latin typeface="+mn-lt"/>
              </a:rPr>
              <a:t>About Us</a:t>
            </a:r>
          </a:p>
          <a:p>
            <a:r>
              <a:rPr lang="en-US" dirty="0" smtClean="0">
                <a:latin typeface="+mn-lt"/>
              </a:rPr>
              <a:t>Practice Areas and Info</a:t>
            </a:r>
          </a:p>
          <a:p>
            <a:r>
              <a:rPr lang="en-US" dirty="0" smtClean="0">
                <a:latin typeface="+mn-lt"/>
              </a:rPr>
              <a:t>Service Areas and Info</a:t>
            </a:r>
          </a:p>
          <a:p>
            <a:r>
              <a:rPr lang="en-US" dirty="0" smtClean="0">
                <a:latin typeface="+mn-lt"/>
              </a:rPr>
              <a:t>Products and Info</a:t>
            </a:r>
          </a:p>
          <a:p>
            <a:r>
              <a:rPr lang="en-US" dirty="0" smtClean="0">
                <a:latin typeface="+mn-lt"/>
              </a:rPr>
              <a:t>Lists</a:t>
            </a:r>
          </a:p>
          <a:p>
            <a:r>
              <a:rPr lang="en-US" dirty="0" smtClean="0">
                <a:latin typeface="+mn-lt"/>
              </a:rPr>
              <a:t>Top 10</a:t>
            </a:r>
          </a:p>
          <a:p>
            <a:r>
              <a:rPr lang="en-US" dirty="0" smtClean="0">
                <a:latin typeface="+mn-lt"/>
              </a:rPr>
              <a:t>News</a:t>
            </a:r>
          </a:p>
          <a:p>
            <a:r>
              <a:rPr lang="en-US" dirty="0" smtClean="0">
                <a:latin typeface="+mn-lt"/>
              </a:rPr>
              <a:t>Articles</a:t>
            </a:r>
          </a:p>
          <a:p>
            <a:r>
              <a:rPr lang="en-US" dirty="0" smtClean="0">
                <a:latin typeface="+mn-lt"/>
              </a:rPr>
              <a:t>Recommendations</a:t>
            </a:r>
          </a:p>
          <a:p>
            <a:r>
              <a:rPr lang="en-US" dirty="0" smtClean="0">
                <a:latin typeface="+mn-lt"/>
              </a:rPr>
              <a:t>Directory of Resources</a:t>
            </a:r>
          </a:p>
          <a:p>
            <a:r>
              <a:rPr lang="en-US" dirty="0" smtClean="0">
                <a:latin typeface="+mn-lt"/>
              </a:rPr>
              <a:t>Research Articles</a:t>
            </a:r>
          </a:p>
        </p:txBody>
      </p:sp>
      <p:sp>
        <p:nvSpPr>
          <p:cNvPr id="5" name="Content Placeholder 4"/>
          <p:cNvSpPr>
            <a:spLocks noGrp="1"/>
          </p:cNvSpPr>
          <p:nvPr>
            <p:ph sz="half" idx="2"/>
          </p:nvPr>
        </p:nvSpPr>
        <p:spPr/>
        <p:txBody>
          <a:bodyPr>
            <a:normAutofit fontScale="92500" lnSpcReduction="20000"/>
          </a:bodyPr>
          <a:lstStyle/>
          <a:p>
            <a:r>
              <a:rPr lang="en-US" dirty="0" smtClean="0">
                <a:latin typeface="+mn-lt"/>
              </a:rPr>
              <a:t>Interviews</a:t>
            </a:r>
          </a:p>
          <a:p>
            <a:r>
              <a:rPr lang="en-US" dirty="0" smtClean="0">
                <a:latin typeface="+mn-lt"/>
              </a:rPr>
              <a:t>Free Tools</a:t>
            </a:r>
          </a:p>
          <a:p>
            <a:r>
              <a:rPr lang="en-US" dirty="0" smtClean="0">
                <a:latin typeface="+mn-lt"/>
              </a:rPr>
              <a:t>Expositions</a:t>
            </a:r>
          </a:p>
          <a:p>
            <a:r>
              <a:rPr lang="en-US" dirty="0" smtClean="0">
                <a:latin typeface="+mn-lt"/>
              </a:rPr>
              <a:t>Humor</a:t>
            </a:r>
          </a:p>
          <a:p>
            <a:r>
              <a:rPr lang="en-US" dirty="0" smtClean="0">
                <a:latin typeface="+mn-lt"/>
              </a:rPr>
              <a:t>Reviews</a:t>
            </a:r>
          </a:p>
          <a:p>
            <a:r>
              <a:rPr lang="en-US" dirty="0" smtClean="0">
                <a:latin typeface="+mn-lt"/>
              </a:rPr>
              <a:t>Video, Audio</a:t>
            </a:r>
          </a:p>
          <a:p>
            <a:r>
              <a:rPr lang="en-US" dirty="0" smtClean="0">
                <a:latin typeface="+mn-lt"/>
              </a:rPr>
              <a:t>Surveys</a:t>
            </a:r>
          </a:p>
          <a:p>
            <a:r>
              <a:rPr lang="en-US" dirty="0" smtClean="0">
                <a:latin typeface="+mn-lt"/>
              </a:rPr>
              <a:t>Contests</a:t>
            </a:r>
          </a:p>
          <a:p>
            <a:r>
              <a:rPr lang="en-US" dirty="0" smtClean="0">
                <a:latin typeface="+mn-lt"/>
              </a:rPr>
              <a:t>Trends</a:t>
            </a:r>
          </a:p>
          <a:p>
            <a:r>
              <a:rPr lang="en-US" dirty="0" smtClean="0">
                <a:latin typeface="+mn-lt"/>
              </a:rPr>
              <a:t>Advice Columns</a:t>
            </a:r>
          </a:p>
          <a:p>
            <a:r>
              <a:rPr lang="en-US" dirty="0" smtClean="0">
                <a:latin typeface="+mn-lt"/>
              </a:rPr>
              <a:t>Charts &amp; Graphics</a:t>
            </a:r>
          </a:p>
        </p:txBody>
      </p:sp>
    </p:spTree>
    <p:extLst>
      <p:ext uri="{BB962C8B-B14F-4D97-AF65-F5344CB8AC3E}">
        <p14:creationId xmlns:p14="http://schemas.microsoft.com/office/powerpoint/2010/main" xmlns="" xmlns:mv="urn:schemas-microsoft-com:mac:vml" xmlns:mc="http://schemas.openxmlformats.org/markup-compatibility/2006" val="42792891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Content Marketing Tips</a:t>
            </a:r>
            <a:endParaRPr lang="en-US" dirty="0">
              <a:latin typeface="+mn-lt"/>
            </a:endParaRPr>
          </a:p>
        </p:txBody>
      </p:sp>
      <p:sp>
        <p:nvSpPr>
          <p:cNvPr id="3" name="Content Placeholder 2"/>
          <p:cNvSpPr>
            <a:spLocks noGrp="1"/>
          </p:cNvSpPr>
          <p:nvPr>
            <p:ph idx="1"/>
          </p:nvPr>
        </p:nvSpPr>
        <p:spPr/>
        <p:txBody>
          <a:bodyPr>
            <a:normAutofit lnSpcReduction="10000"/>
          </a:bodyPr>
          <a:lstStyle/>
          <a:p>
            <a:r>
              <a:rPr lang="en-US" dirty="0" smtClean="0">
                <a:latin typeface="+mn-lt"/>
              </a:rPr>
              <a:t>Readers skim; they don’t read.</a:t>
            </a:r>
          </a:p>
          <a:p>
            <a:r>
              <a:rPr lang="en-US" dirty="0" smtClean="0">
                <a:latin typeface="+mn-lt"/>
              </a:rPr>
              <a:t>Readers make snap decisions.</a:t>
            </a:r>
          </a:p>
          <a:p>
            <a:r>
              <a:rPr lang="en-US" dirty="0" smtClean="0">
                <a:latin typeface="+mn-lt"/>
              </a:rPr>
              <a:t>Use bullet points and short paragraphs.</a:t>
            </a:r>
          </a:p>
          <a:p>
            <a:r>
              <a:rPr lang="en-US" dirty="0" smtClean="0">
                <a:latin typeface="+mn-lt"/>
              </a:rPr>
              <a:t>Make your content client-centric.</a:t>
            </a:r>
          </a:p>
          <a:p>
            <a:r>
              <a:rPr lang="en-US" dirty="0" smtClean="0">
                <a:latin typeface="+mn-lt"/>
              </a:rPr>
              <a:t>Use tables, charts, maps, lists, images, and diagrams, rather than text.</a:t>
            </a:r>
          </a:p>
          <a:p>
            <a:r>
              <a:rPr lang="en-US" dirty="0" smtClean="0">
                <a:latin typeface="+mn-lt"/>
              </a:rPr>
              <a:t>Use images and icons, rather than words.</a:t>
            </a:r>
          </a:p>
          <a:p>
            <a:r>
              <a:rPr lang="en-US" dirty="0" smtClean="0">
                <a:latin typeface="+mn-lt"/>
              </a:rPr>
              <a:t>Use headlines and sub headlines</a:t>
            </a:r>
          </a:p>
        </p:txBody>
      </p:sp>
    </p:spTree>
    <p:extLst>
      <p:ext uri="{BB962C8B-B14F-4D97-AF65-F5344CB8AC3E}">
        <p14:creationId xmlns:p14="http://schemas.microsoft.com/office/powerpoint/2010/main" xmlns="" xmlns:mv="urn:schemas-microsoft-com:mac:vml" xmlns:mc="http://schemas.openxmlformats.org/markup-compatibility/2006" val="42792891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SEO:  Search Engine Optimization</a:t>
            </a:r>
            <a:endParaRPr lang="en-US" dirty="0">
              <a:latin typeface="+mn-lt"/>
            </a:endParaRPr>
          </a:p>
        </p:txBody>
      </p:sp>
      <p:pic>
        <p:nvPicPr>
          <p:cNvPr id="4" name="Content Placeholder 3" descr="tampa.png"/>
          <p:cNvPicPr>
            <a:picLocks noGrp="1" noChangeAspect="1"/>
          </p:cNvPicPr>
          <p:nvPr>
            <p:ph idx="1"/>
          </p:nvPr>
        </p:nvPicPr>
        <p:blipFill>
          <a:blip r:embed="rId2" cstate="print"/>
          <a:stretch>
            <a:fillRect/>
          </a:stretch>
        </p:blipFill>
        <p:spPr>
          <a:xfrm>
            <a:off x="2051016" y="1600200"/>
            <a:ext cx="5041967" cy="4525963"/>
          </a:xfrm>
        </p:spPr>
      </p:pic>
      <p:cxnSp>
        <p:nvCxnSpPr>
          <p:cNvPr id="6" name="Straight Arrow Connector 5"/>
          <p:cNvCxnSpPr/>
          <p:nvPr/>
        </p:nvCxnSpPr>
        <p:spPr>
          <a:xfrm>
            <a:off x="685800" y="2819400"/>
            <a:ext cx="1752600" cy="8382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7" name="TextBox 6"/>
          <p:cNvSpPr txBox="1"/>
          <p:nvPr/>
        </p:nvSpPr>
        <p:spPr>
          <a:xfrm>
            <a:off x="304800" y="2133600"/>
            <a:ext cx="1380250" cy="646331"/>
          </a:xfrm>
          <a:prstGeom prst="rect">
            <a:avLst/>
          </a:prstGeom>
          <a:noFill/>
        </p:spPr>
        <p:txBody>
          <a:bodyPr wrap="none" rtlCol="0">
            <a:spAutoFit/>
          </a:bodyPr>
          <a:lstStyle/>
          <a:p>
            <a:r>
              <a:rPr lang="en-US" dirty="0" smtClean="0"/>
              <a:t>You Need to </a:t>
            </a:r>
          </a:p>
          <a:p>
            <a:r>
              <a:rPr lang="en-US" dirty="0" smtClean="0"/>
              <a:t>Be Here!!!!</a:t>
            </a:r>
            <a:endParaRPr lang="en-US" dirty="0"/>
          </a:p>
        </p:txBody>
      </p:sp>
    </p:spTree>
    <p:extLst>
      <p:ext uri="{BB962C8B-B14F-4D97-AF65-F5344CB8AC3E}">
        <p14:creationId xmlns:p14="http://schemas.microsoft.com/office/powerpoint/2010/main" xmlns="" xmlns:mv="urn:schemas-microsoft-com:mac:vml" xmlns:mc="http://schemas.openxmlformats.org/markup-compatibility/2006" val="18178074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Why Search Engine Optimization?</a:t>
            </a:r>
            <a:endParaRPr lang="en-US" dirty="0">
              <a:latin typeface="+mn-lt"/>
            </a:endParaRPr>
          </a:p>
        </p:txBody>
      </p:sp>
      <p:sp>
        <p:nvSpPr>
          <p:cNvPr id="3" name="Content Placeholder 2"/>
          <p:cNvSpPr>
            <a:spLocks noGrp="1"/>
          </p:cNvSpPr>
          <p:nvPr>
            <p:ph idx="1"/>
          </p:nvPr>
        </p:nvSpPr>
        <p:spPr/>
        <p:txBody>
          <a:bodyPr/>
          <a:lstStyle/>
          <a:p>
            <a:r>
              <a:rPr lang="en-US" dirty="0" smtClean="0">
                <a:latin typeface="+mn-lt"/>
              </a:rPr>
              <a:t>It works. Top Rankings get you </a:t>
            </a:r>
            <a:r>
              <a:rPr lang="en-US" dirty="0" smtClean="0"/>
              <a:t>F</a:t>
            </a:r>
            <a:r>
              <a:rPr lang="en-US" dirty="0" smtClean="0">
                <a:latin typeface="+mn-lt"/>
              </a:rPr>
              <a:t>ree </a:t>
            </a:r>
            <a:r>
              <a:rPr lang="en-US" dirty="0" smtClean="0"/>
              <a:t>T</a:t>
            </a:r>
            <a:r>
              <a:rPr lang="en-US" dirty="0" smtClean="0">
                <a:latin typeface="+mn-lt"/>
              </a:rPr>
              <a:t>raffic.</a:t>
            </a:r>
          </a:p>
          <a:p>
            <a:r>
              <a:rPr lang="en-US" dirty="0" smtClean="0">
                <a:latin typeface="+mn-lt"/>
              </a:rPr>
              <a:t>It’s easy.  Simple </a:t>
            </a:r>
            <a:r>
              <a:rPr lang="en-US" dirty="0" smtClean="0"/>
              <a:t>C</a:t>
            </a:r>
            <a:r>
              <a:rPr lang="en-US" dirty="0" smtClean="0">
                <a:latin typeface="+mn-lt"/>
              </a:rPr>
              <a:t>hanges to your Site.</a:t>
            </a:r>
          </a:p>
          <a:p>
            <a:r>
              <a:rPr lang="en-US" dirty="0" smtClean="0">
                <a:latin typeface="+mn-lt"/>
              </a:rPr>
              <a:t>It’s Cost Effective and can be Measured.</a:t>
            </a:r>
          </a:p>
          <a:p>
            <a:r>
              <a:rPr lang="en-US" dirty="0" smtClean="0">
                <a:latin typeface="+mn-lt"/>
              </a:rPr>
              <a:t>It’s More </a:t>
            </a:r>
            <a:r>
              <a:rPr lang="en-US" dirty="0" smtClean="0"/>
              <a:t>E</a:t>
            </a:r>
            <a:r>
              <a:rPr lang="en-US" dirty="0" smtClean="0">
                <a:latin typeface="+mn-lt"/>
              </a:rPr>
              <a:t>ffective than Pay-Per-Click.  (8x)</a:t>
            </a:r>
          </a:p>
          <a:p>
            <a:r>
              <a:rPr lang="en-US" dirty="0" smtClean="0">
                <a:latin typeface="+mn-lt"/>
              </a:rPr>
              <a:t>It helps you Build a Compliant </a:t>
            </a:r>
            <a:r>
              <a:rPr lang="en-US" dirty="0" smtClean="0"/>
              <a:t>W</a:t>
            </a:r>
            <a:r>
              <a:rPr lang="en-US" dirty="0" smtClean="0">
                <a:latin typeface="+mn-lt"/>
              </a:rPr>
              <a:t>ebsite.</a:t>
            </a:r>
          </a:p>
          <a:p>
            <a:r>
              <a:rPr lang="en-US" dirty="0" smtClean="0">
                <a:latin typeface="+mn-lt"/>
              </a:rPr>
              <a:t>It Forces you to Write and Network.</a:t>
            </a:r>
            <a:endParaRPr lang="en-US" dirty="0">
              <a:latin typeface="+mn-lt"/>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latin typeface="+mn-lt"/>
              </a:rPr>
              <a:t>SEO: Research</a:t>
            </a:r>
            <a:endParaRPr lang="en-US" dirty="0">
              <a:latin typeface="+mn-lt"/>
            </a:endParaRPr>
          </a:p>
        </p:txBody>
      </p:sp>
      <p:sp>
        <p:nvSpPr>
          <p:cNvPr id="3" name="Content Placeholder 2"/>
          <p:cNvSpPr>
            <a:spLocks noGrp="1"/>
          </p:cNvSpPr>
          <p:nvPr>
            <p:ph idx="1"/>
          </p:nvPr>
        </p:nvSpPr>
        <p:spPr/>
        <p:txBody>
          <a:bodyPr/>
          <a:lstStyle/>
          <a:p>
            <a:r>
              <a:rPr lang="en-US" dirty="0" smtClean="0">
                <a:latin typeface="+mn-lt"/>
              </a:rPr>
              <a:t>Step 1: Figure out what Keyword Phrases.  </a:t>
            </a:r>
          </a:p>
          <a:p>
            <a:r>
              <a:rPr lang="en-US" dirty="0" smtClean="0">
                <a:latin typeface="+mn-lt"/>
              </a:rPr>
              <a:t>Step 2:  Build Authority &amp; Relevancy.</a:t>
            </a:r>
            <a:endParaRPr lang="en-US" dirty="0">
              <a:latin typeface="+mn-lt"/>
            </a:endParaRPr>
          </a:p>
        </p:txBody>
      </p:sp>
      <p:pic>
        <p:nvPicPr>
          <p:cNvPr id="7170" name="Picture 2" descr="C:\Users\peteboyd.peteboyd-PC\Desktop\research.png"/>
          <p:cNvPicPr>
            <a:picLocks noChangeAspect="1" noChangeArrowheads="1"/>
          </p:cNvPicPr>
          <p:nvPr/>
        </p:nvPicPr>
        <p:blipFill>
          <a:blip r:embed="rId2" cstate="print"/>
          <a:srcRect/>
          <a:stretch>
            <a:fillRect/>
          </a:stretch>
        </p:blipFill>
        <p:spPr bwMode="auto">
          <a:xfrm>
            <a:off x="228600" y="3657600"/>
            <a:ext cx="8591550" cy="1676400"/>
          </a:xfrm>
          <a:prstGeom prst="rect">
            <a:avLst/>
          </a:prstGeom>
          <a:noFill/>
        </p:spPr>
      </p:pic>
      <p:sp>
        <p:nvSpPr>
          <p:cNvPr id="5" name="Rectangle 4"/>
          <p:cNvSpPr/>
          <p:nvPr/>
        </p:nvSpPr>
        <p:spPr>
          <a:xfrm>
            <a:off x="609600" y="3200400"/>
            <a:ext cx="6544484" cy="369332"/>
          </a:xfrm>
          <a:prstGeom prst="rect">
            <a:avLst/>
          </a:prstGeom>
        </p:spPr>
        <p:txBody>
          <a:bodyPr wrap="none">
            <a:spAutoFit/>
          </a:bodyPr>
          <a:lstStyle/>
          <a:p>
            <a:r>
              <a:rPr lang="en-US" dirty="0" smtClean="0"/>
              <a:t>Google Keyword Tool:  </a:t>
            </a:r>
            <a:r>
              <a:rPr lang="en-US" dirty="0" smtClean="0">
                <a:hlinkClick r:id="rId3"/>
              </a:rPr>
              <a:t>https://adwords.</a:t>
            </a:r>
            <a:r>
              <a:rPr lang="en-US" b="1" dirty="0" smtClean="0">
                <a:hlinkClick r:id="rId3"/>
              </a:rPr>
              <a:t>google</a:t>
            </a:r>
            <a:r>
              <a:rPr lang="en-US" dirty="0" smtClean="0">
                <a:hlinkClick r:id="rId3"/>
              </a:rPr>
              <a:t>.com/o/</a:t>
            </a:r>
            <a:r>
              <a:rPr lang="en-US" b="1" dirty="0" smtClean="0">
                <a:hlinkClick r:id="rId3"/>
              </a:rPr>
              <a:t>KeywordTool</a:t>
            </a:r>
            <a:r>
              <a:rPr lang="en-US" b="1" dirty="0" smtClean="0"/>
              <a:t> </a:t>
            </a:r>
            <a:endParaRPr lang="en-US" dirty="0"/>
          </a:p>
        </p:txBody>
      </p:sp>
    </p:spTree>
    <p:extLst>
      <p:ext uri="{BB962C8B-B14F-4D97-AF65-F5344CB8AC3E}">
        <p14:creationId xmlns:p14="http://schemas.microsoft.com/office/powerpoint/2010/main" xmlns="" xmlns:mv="urn:schemas-microsoft-com:mac:vml" xmlns:mc="http://schemas.openxmlformats.org/markup-compatibility/2006" val="38776939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kern="1200" dirty="0" smtClean="0">
                <a:solidFill>
                  <a:schemeClr val="tx1"/>
                </a:solidFill>
                <a:effectLst/>
                <a:latin typeface="+mn-lt"/>
                <a:ea typeface="+mn-ea"/>
                <a:cs typeface="+mn-cs"/>
              </a:rPr>
              <a:t>SEO: </a:t>
            </a:r>
            <a:r>
              <a:rPr lang="en-US" dirty="0" smtClean="0">
                <a:latin typeface="+mn-lt"/>
              </a:rPr>
              <a:t>On-page</a:t>
            </a:r>
            <a:r>
              <a:rPr lang="en-US" baseline="0" dirty="0" smtClean="0">
                <a:latin typeface="+mn-lt"/>
              </a:rPr>
              <a:t> &amp; Architecture</a:t>
            </a:r>
            <a:endParaRPr lang="en-US" dirty="0">
              <a:latin typeface="+mn-lt"/>
            </a:endParaRPr>
          </a:p>
        </p:txBody>
      </p:sp>
      <p:sp>
        <p:nvSpPr>
          <p:cNvPr id="4" name="Content Placeholder 3"/>
          <p:cNvSpPr>
            <a:spLocks noGrp="1"/>
          </p:cNvSpPr>
          <p:nvPr>
            <p:ph sz="half" idx="1"/>
          </p:nvPr>
        </p:nvSpPr>
        <p:spPr/>
        <p:txBody>
          <a:bodyPr>
            <a:normAutofit/>
          </a:bodyPr>
          <a:lstStyle/>
          <a:p>
            <a:pPr>
              <a:buNone/>
            </a:pPr>
            <a:r>
              <a:rPr lang="en-US" b="1" dirty="0" smtClean="0">
                <a:latin typeface="+mn-lt"/>
              </a:rPr>
              <a:t>Per-Page</a:t>
            </a:r>
          </a:p>
          <a:p>
            <a:r>
              <a:rPr lang="en-US" dirty="0" smtClean="0">
                <a:latin typeface="+mn-lt"/>
              </a:rPr>
              <a:t>Title Tags</a:t>
            </a:r>
          </a:p>
          <a:p>
            <a:r>
              <a:rPr lang="en-US" dirty="0" smtClean="0">
                <a:latin typeface="+mn-lt"/>
              </a:rPr>
              <a:t>Meta Description</a:t>
            </a:r>
          </a:p>
          <a:p>
            <a:r>
              <a:rPr lang="en-US" dirty="0" smtClean="0">
                <a:latin typeface="+mn-lt"/>
              </a:rPr>
              <a:t>Headlines</a:t>
            </a:r>
          </a:p>
          <a:p>
            <a:r>
              <a:rPr lang="en-US" dirty="0" smtClean="0">
                <a:latin typeface="+mn-lt"/>
              </a:rPr>
              <a:t>Page Names &amp; Domain</a:t>
            </a:r>
          </a:p>
          <a:p>
            <a:r>
              <a:rPr lang="en-US" dirty="0" smtClean="0">
                <a:latin typeface="+mn-lt"/>
              </a:rPr>
              <a:t>Keyword Use on Page</a:t>
            </a:r>
          </a:p>
          <a:p>
            <a:r>
              <a:rPr lang="en-US" dirty="0" smtClean="0">
                <a:latin typeface="+mn-lt"/>
              </a:rPr>
              <a:t>Microformats</a:t>
            </a:r>
          </a:p>
          <a:p>
            <a:r>
              <a:rPr lang="en-US" dirty="0" smtClean="0">
                <a:latin typeface="+mn-lt"/>
              </a:rPr>
              <a:t>Office Address </a:t>
            </a:r>
          </a:p>
        </p:txBody>
      </p:sp>
      <p:sp>
        <p:nvSpPr>
          <p:cNvPr id="5" name="Content Placeholder 4"/>
          <p:cNvSpPr>
            <a:spLocks noGrp="1"/>
          </p:cNvSpPr>
          <p:nvPr>
            <p:ph sz="half" idx="2"/>
          </p:nvPr>
        </p:nvSpPr>
        <p:spPr/>
        <p:txBody>
          <a:bodyPr>
            <a:normAutofit/>
          </a:bodyPr>
          <a:lstStyle/>
          <a:p>
            <a:pPr>
              <a:buNone/>
            </a:pPr>
            <a:r>
              <a:rPr lang="en-US" b="1" dirty="0" smtClean="0">
                <a:latin typeface="+mn-lt"/>
              </a:rPr>
              <a:t>Architecture </a:t>
            </a:r>
          </a:p>
          <a:p>
            <a:r>
              <a:rPr lang="en-US" dirty="0" smtClean="0">
                <a:latin typeface="+mn-lt"/>
              </a:rPr>
              <a:t>Webmaster Tools</a:t>
            </a:r>
          </a:p>
          <a:p>
            <a:r>
              <a:rPr lang="en-US" dirty="0" smtClean="0">
                <a:latin typeface="+mn-lt"/>
              </a:rPr>
              <a:t>Google Analytics</a:t>
            </a:r>
          </a:p>
          <a:p>
            <a:r>
              <a:rPr lang="en-US" sz="2400" dirty="0" smtClean="0">
                <a:latin typeface="+mn-lt"/>
              </a:rPr>
              <a:t>301 Redirects – Old Pages</a:t>
            </a:r>
            <a:endParaRPr lang="en-US" dirty="0" smtClean="0">
              <a:latin typeface="+mn-lt"/>
            </a:endParaRPr>
          </a:p>
          <a:p>
            <a:r>
              <a:rPr lang="en-US" dirty="0" smtClean="0">
                <a:latin typeface="+mn-lt"/>
              </a:rPr>
              <a:t>Sitemap &amp; XML Sitemap</a:t>
            </a:r>
          </a:p>
          <a:p>
            <a:r>
              <a:rPr lang="en-US" sz="2200" dirty="0" smtClean="0">
                <a:latin typeface="+mn-lt"/>
              </a:rPr>
              <a:t>Meta Keyword (don’t use)</a:t>
            </a:r>
          </a:p>
        </p:txBody>
      </p:sp>
    </p:spTree>
    <p:extLst>
      <p:ext uri="{BB962C8B-B14F-4D97-AF65-F5344CB8AC3E}">
        <p14:creationId xmlns:p14="http://schemas.microsoft.com/office/powerpoint/2010/main" xmlns="" xmlns:mv="urn:schemas-microsoft-com:mac:vml" xmlns:mc="http://schemas.openxmlformats.org/markup-compatibility/2006" val="11732483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kern="1200" dirty="0" smtClean="0">
                <a:solidFill>
                  <a:schemeClr val="tx1"/>
                </a:solidFill>
                <a:effectLst/>
                <a:latin typeface="+mn-lt"/>
                <a:ea typeface="+mn-ea"/>
                <a:cs typeface="+mn-cs"/>
              </a:rPr>
              <a:t>SEO: </a:t>
            </a:r>
            <a:r>
              <a:rPr lang="en-US" baseline="0" dirty="0" smtClean="0">
                <a:latin typeface="+mn-lt"/>
              </a:rPr>
              <a:t>Content</a:t>
            </a:r>
            <a:endParaRPr lang="en-US" dirty="0">
              <a:latin typeface="+mn-lt"/>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mn-lt"/>
              </a:rPr>
              <a:t>Topics </a:t>
            </a:r>
          </a:p>
          <a:p>
            <a:pPr lvl="1"/>
            <a:r>
              <a:rPr lang="en-US" dirty="0" smtClean="0">
                <a:latin typeface="+mn-lt"/>
              </a:rPr>
              <a:t>Write about what People are Searching for.</a:t>
            </a:r>
          </a:p>
          <a:p>
            <a:r>
              <a:rPr lang="en-US" dirty="0" smtClean="0">
                <a:latin typeface="+mn-lt"/>
              </a:rPr>
              <a:t>Headlines</a:t>
            </a:r>
          </a:p>
          <a:p>
            <a:pPr lvl="1"/>
            <a:r>
              <a:rPr lang="en-US" dirty="0" smtClean="0">
                <a:latin typeface="+mn-lt"/>
              </a:rPr>
              <a:t>Include Keyword Phrases, Don’t Get </a:t>
            </a:r>
            <a:r>
              <a:rPr lang="en-US" dirty="0" err="1" smtClean="0">
                <a:latin typeface="+mn-lt"/>
              </a:rPr>
              <a:t>Spammy</a:t>
            </a:r>
            <a:endParaRPr lang="en-US" dirty="0" smtClean="0">
              <a:latin typeface="+mn-lt"/>
            </a:endParaRPr>
          </a:p>
          <a:p>
            <a:r>
              <a:rPr lang="en-US" dirty="0" smtClean="0">
                <a:latin typeface="+mn-lt"/>
              </a:rPr>
              <a:t>Body Content</a:t>
            </a:r>
          </a:p>
          <a:p>
            <a:pPr lvl="1"/>
            <a:r>
              <a:rPr lang="en-US" dirty="0" smtClean="0">
                <a:latin typeface="+mn-lt"/>
              </a:rPr>
              <a:t>Include Keyword Phrases,</a:t>
            </a:r>
            <a:r>
              <a:rPr lang="en-US" dirty="0" smtClean="0"/>
              <a:t> </a:t>
            </a:r>
            <a:r>
              <a:rPr lang="en-US" dirty="0" smtClean="0">
                <a:latin typeface="+mn-lt"/>
              </a:rPr>
              <a:t>again, Don’t Get </a:t>
            </a:r>
            <a:r>
              <a:rPr lang="en-US" dirty="0" err="1" smtClean="0">
                <a:latin typeface="+mn-lt"/>
              </a:rPr>
              <a:t>Spammy</a:t>
            </a:r>
            <a:r>
              <a:rPr lang="en-US" dirty="0" smtClean="0">
                <a:latin typeface="+mn-lt"/>
              </a:rPr>
              <a:t>.</a:t>
            </a:r>
          </a:p>
          <a:p>
            <a:pPr lvl="1"/>
            <a:r>
              <a:rPr lang="en-US" dirty="0" smtClean="0">
                <a:latin typeface="+mn-lt"/>
              </a:rPr>
              <a:t>Have Calls to Action to your Contact Page</a:t>
            </a:r>
          </a:p>
          <a:p>
            <a:r>
              <a:rPr lang="en-US" dirty="0" smtClean="0">
                <a:latin typeface="+mn-lt"/>
              </a:rPr>
              <a:t>Footer</a:t>
            </a:r>
          </a:p>
          <a:p>
            <a:pPr lvl="1"/>
            <a:r>
              <a:rPr lang="en-US" dirty="0" smtClean="0">
                <a:latin typeface="+mn-lt"/>
              </a:rPr>
              <a:t>Office Address, Practices, Attorneys, and other Links</a:t>
            </a:r>
          </a:p>
          <a:p>
            <a:pPr lvl="1"/>
            <a:r>
              <a:rPr lang="en-US" dirty="0" smtClean="0">
                <a:latin typeface="+mn-lt"/>
              </a:rPr>
              <a:t>Don’t Spam!</a:t>
            </a:r>
          </a:p>
        </p:txBody>
      </p:sp>
    </p:spTree>
    <p:extLst>
      <p:ext uri="{BB962C8B-B14F-4D97-AF65-F5344CB8AC3E}">
        <p14:creationId xmlns:p14="http://schemas.microsoft.com/office/powerpoint/2010/main" xmlns="" xmlns:mv="urn:schemas-microsoft-com:mac:vml" xmlns:mc="http://schemas.openxmlformats.org/markup-compatibility/2006" val="6676587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kern="1200" dirty="0" smtClean="0">
                <a:solidFill>
                  <a:schemeClr val="tx1"/>
                </a:solidFill>
                <a:effectLst/>
                <a:latin typeface="+mn-lt"/>
                <a:ea typeface="+mn-ea"/>
                <a:cs typeface="+mn-cs"/>
              </a:rPr>
              <a:t>SEO: </a:t>
            </a:r>
            <a:r>
              <a:rPr lang="en-US" baseline="0" dirty="0" smtClean="0">
                <a:latin typeface="+mn-lt"/>
              </a:rPr>
              <a:t>Links, Links and More Links</a:t>
            </a:r>
            <a:endParaRPr lang="en-US" dirty="0">
              <a:latin typeface="+mn-lt"/>
            </a:endParaRPr>
          </a:p>
        </p:txBody>
      </p:sp>
      <p:sp>
        <p:nvSpPr>
          <p:cNvPr id="4" name="Content Placeholder 3"/>
          <p:cNvSpPr>
            <a:spLocks noGrp="1"/>
          </p:cNvSpPr>
          <p:nvPr>
            <p:ph sz="half" idx="1"/>
          </p:nvPr>
        </p:nvSpPr>
        <p:spPr/>
        <p:txBody>
          <a:bodyPr>
            <a:normAutofit fontScale="62500" lnSpcReduction="20000"/>
          </a:bodyPr>
          <a:lstStyle/>
          <a:p>
            <a:r>
              <a:rPr lang="en-US" dirty="0" smtClean="0">
                <a:latin typeface="+mn-lt"/>
              </a:rPr>
              <a:t>Social Media</a:t>
            </a:r>
          </a:p>
          <a:p>
            <a:pPr lvl="1"/>
            <a:r>
              <a:rPr lang="en-US" dirty="0" smtClean="0">
                <a:latin typeface="+mn-lt"/>
              </a:rPr>
              <a:t>Twitter, Facebook, LinkedIn, Google+</a:t>
            </a:r>
          </a:p>
          <a:p>
            <a:r>
              <a:rPr lang="en-US" dirty="0" smtClean="0">
                <a:latin typeface="+mn-lt"/>
              </a:rPr>
              <a:t>Free Directories</a:t>
            </a:r>
          </a:p>
          <a:p>
            <a:pPr lvl="1"/>
            <a:r>
              <a:rPr lang="en-US" dirty="0" smtClean="0">
                <a:latin typeface="+mn-lt"/>
              </a:rPr>
              <a:t>Open Directory Project – </a:t>
            </a:r>
            <a:r>
              <a:rPr lang="en-US" dirty="0" smtClean="0">
                <a:latin typeface="+mn-lt"/>
                <a:hlinkClick r:id="rId2"/>
              </a:rPr>
              <a:t>http://www.dmoz.org</a:t>
            </a:r>
            <a:r>
              <a:rPr lang="en-US" dirty="0" smtClean="0">
                <a:latin typeface="+mn-lt"/>
              </a:rPr>
              <a:t> </a:t>
            </a:r>
          </a:p>
          <a:p>
            <a:pPr lvl="1"/>
            <a:r>
              <a:rPr lang="en-US" dirty="0" err="1" smtClean="0">
                <a:latin typeface="+mn-lt"/>
              </a:rPr>
              <a:t>Avvo</a:t>
            </a:r>
            <a:r>
              <a:rPr lang="en-US" dirty="0" smtClean="0">
                <a:latin typeface="+mn-lt"/>
              </a:rPr>
              <a:t> – </a:t>
            </a:r>
            <a:r>
              <a:rPr lang="en-US" dirty="0" smtClean="0">
                <a:latin typeface="+mn-lt"/>
                <a:hlinkClick r:id="rId3"/>
              </a:rPr>
              <a:t>http://www.Avvo.com</a:t>
            </a:r>
            <a:r>
              <a:rPr lang="en-US" dirty="0" smtClean="0">
                <a:latin typeface="+mn-lt"/>
              </a:rPr>
              <a:t> </a:t>
            </a:r>
          </a:p>
          <a:p>
            <a:pPr lvl="1"/>
            <a:r>
              <a:rPr lang="en-US" dirty="0" smtClean="0">
                <a:latin typeface="+mn-lt"/>
              </a:rPr>
              <a:t>Google Places – </a:t>
            </a:r>
            <a:r>
              <a:rPr lang="en-US" dirty="0" smtClean="0">
                <a:latin typeface="+mn-lt"/>
                <a:hlinkClick r:id="rId4"/>
              </a:rPr>
              <a:t>http://www.google.com/places/</a:t>
            </a:r>
            <a:r>
              <a:rPr lang="en-US" dirty="0" smtClean="0">
                <a:latin typeface="+mn-lt"/>
              </a:rPr>
              <a:t> </a:t>
            </a:r>
          </a:p>
          <a:p>
            <a:pPr lvl="1"/>
            <a:r>
              <a:rPr lang="en-US" dirty="0" smtClean="0">
                <a:latin typeface="+mn-lt"/>
              </a:rPr>
              <a:t>Bing Local – </a:t>
            </a:r>
            <a:r>
              <a:rPr lang="en-US" dirty="0" smtClean="0">
                <a:latin typeface="+mn-lt"/>
                <a:hlinkClick r:id="rId5"/>
              </a:rPr>
              <a:t>http://www.bing.com/local/</a:t>
            </a:r>
            <a:r>
              <a:rPr lang="en-US" dirty="0" smtClean="0">
                <a:latin typeface="+mn-lt"/>
              </a:rPr>
              <a:t> </a:t>
            </a:r>
          </a:p>
          <a:p>
            <a:pPr lvl="1"/>
            <a:r>
              <a:rPr lang="en-US" dirty="0" smtClean="0">
                <a:latin typeface="+mn-lt"/>
              </a:rPr>
              <a:t>Yahoo Local – </a:t>
            </a:r>
            <a:r>
              <a:rPr lang="en-US" dirty="0" smtClean="0">
                <a:latin typeface="+mn-lt"/>
                <a:hlinkClick r:id="rId6"/>
              </a:rPr>
              <a:t>http://local.yahoo.com/</a:t>
            </a:r>
            <a:r>
              <a:rPr lang="en-US" dirty="0" smtClean="0">
                <a:latin typeface="+mn-lt"/>
              </a:rPr>
              <a:t> </a:t>
            </a:r>
          </a:p>
          <a:p>
            <a:pPr lvl="1"/>
            <a:r>
              <a:rPr lang="en-US" dirty="0" smtClean="0">
                <a:latin typeface="+mn-lt"/>
              </a:rPr>
              <a:t>Manta – </a:t>
            </a:r>
            <a:r>
              <a:rPr lang="en-US" dirty="0" smtClean="0">
                <a:latin typeface="+mn-lt"/>
                <a:hlinkClick r:id="rId7"/>
              </a:rPr>
              <a:t>http://www.Manta.com</a:t>
            </a:r>
            <a:r>
              <a:rPr lang="en-US" dirty="0" smtClean="0">
                <a:latin typeface="+mn-lt"/>
              </a:rPr>
              <a:t> </a:t>
            </a:r>
          </a:p>
          <a:p>
            <a:r>
              <a:rPr lang="en-US" dirty="0" smtClean="0">
                <a:latin typeface="+mn-lt"/>
              </a:rPr>
              <a:t>Customers / Vendors</a:t>
            </a:r>
          </a:p>
          <a:p>
            <a:r>
              <a:rPr lang="en-US" dirty="0" smtClean="0">
                <a:latin typeface="+mn-lt"/>
              </a:rPr>
              <a:t>Guest Blogging</a:t>
            </a:r>
          </a:p>
          <a:p>
            <a:r>
              <a:rPr lang="en-US" dirty="0" smtClean="0">
                <a:latin typeface="+mn-lt"/>
              </a:rPr>
              <a:t>Research Competitors at </a:t>
            </a:r>
            <a:r>
              <a:rPr lang="en-US" dirty="0" smtClean="0">
                <a:latin typeface="+mn-lt"/>
                <a:hlinkClick r:id="rId8"/>
              </a:rPr>
              <a:t>www.opensiteexplorer.org</a:t>
            </a:r>
            <a:r>
              <a:rPr lang="en-US" dirty="0" smtClean="0">
                <a:latin typeface="+mn-lt"/>
              </a:rPr>
              <a:t> </a:t>
            </a:r>
          </a:p>
          <a:p>
            <a:r>
              <a:rPr lang="en-US" dirty="0" smtClean="0">
                <a:latin typeface="+mn-lt"/>
              </a:rPr>
              <a:t>Write Informative Content</a:t>
            </a:r>
          </a:p>
        </p:txBody>
      </p:sp>
      <p:sp>
        <p:nvSpPr>
          <p:cNvPr id="5" name="Content Placeholder 4"/>
          <p:cNvSpPr>
            <a:spLocks noGrp="1"/>
          </p:cNvSpPr>
          <p:nvPr>
            <p:ph sz="half" idx="2"/>
          </p:nvPr>
        </p:nvSpPr>
        <p:spPr/>
        <p:txBody>
          <a:bodyPr>
            <a:normAutofit fontScale="62500" lnSpcReduction="20000"/>
          </a:bodyPr>
          <a:lstStyle/>
          <a:p>
            <a:pPr>
              <a:buNone/>
            </a:pPr>
            <a:r>
              <a:rPr lang="en-US" b="1" dirty="0" smtClean="0">
                <a:latin typeface="+mn-lt"/>
              </a:rPr>
              <a:t>PAID LINKS</a:t>
            </a:r>
          </a:p>
          <a:p>
            <a:r>
              <a:rPr lang="en-US" dirty="0" smtClean="0">
                <a:latin typeface="+mn-lt"/>
              </a:rPr>
              <a:t>Paid Directories</a:t>
            </a:r>
          </a:p>
          <a:p>
            <a:pPr lvl="1"/>
            <a:r>
              <a:rPr lang="en-US" dirty="0" smtClean="0">
                <a:latin typeface="+mn-lt"/>
              </a:rPr>
              <a:t>Cornell Legal Information Institute – </a:t>
            </a:r>
            <a:r>
              <a:rPr lang="en-US" dirty="0" smtClean="0">
                <a:latin typeface="+mn-lt"/>
                <a:hlinkClick r:id="rId9"/>
              </a:rPr>
              <a:t>http://lawyers.law.cornell.edu/</a:t>
            </a:r>
            <a:r>
              <a:rPr lang="en-US" dirty="0" smtClean="0">
                <a:latin typeface="+mn-lt"/>
              </a:rPr>
              <a:t> </a:t>
            </a:r>
          </a:p>
          <a:p>
            <a:pPr lvl="1"/>
            <a:r>
              <a:rPr lang="en-US" dirty="0" smtClean="0">
                <a:latin typeface="+mn-lt"/>
              </a:rPr>
              <a:t>Yahoo! Directory – </a:t>
            </a:r>
            <a:r>
              <a:rPr lang="en-US" dirty="0" smtClean="0">
                <a:latin typeface="+mn-lt"/>
                <a:hlinkClick r:id="rId10"/>
              </a:rPr>
              <a:t>http://dir.yahoo.com</a:t>
            </a:r>
            <a:r>
              <a:rPr lang="en-US" dirty="0" smtClean="0">
                <a:latin typeface="+mn-lt"/>
              </a:rPr>
              <a:t> </a:t>
            </a:r>
          </a:p>
          <a:p>
            <a:pPr lvl="1"/>
            <a:r>
              <a:rPr lang="en-US" dirty="0" smtClean="0">
                <a:latin typeface="+mn-lt"/>
              </a:rPr>
              <a:t>BestoftheWeb.com – </a:t>
            </a:r>
            <a:r>
              <a:rPr lang="en-US" dirty="0" smtClean="0">
                <a:latin typeface="+mn-lt"/>
                <a:hlinkClick r:id="rId11"/>
              </a:rPr>
              <a:t>http://bestoftheweb.com/</a:t>
            </a:r>
            <a:r>
              <a:rPr lang="en-US" dirty="0" smtClean="0">
                <a:latin typeface="+mn-lt"/>
              </a:rPr>
              <a:t> </a:t>
            </a:r>
          </a:p>
          <a:p>
            <a:pPr lvl="1"/>
            <a:r>
              <a:rPr lang="en-US" dirty="0" smtClean="0">
                <a:latin typeface="+mn-lt"/>
              </a:rPr>
              <a:t>HG.org – </a:t>
            </a:r>
            <a:r>
              <a:rPr lang="en-US" dirty="0" smtClean="0">
                <a:latin typeface="+mn-lt"/>
                <a:hlinkClick r:id="rId12"/>
              </a:rPr>
              <a:t>http://www.hg.org/</a:t>
            </a:r>
            <a:r>
              <a:rPr lang="en-US" dirty="0" smtClean="0">
                <a:latin typeface="+mn-lt"/>
              </a:rPr>
              <a:t> </a:t>
            </a:r>
          </a:p>
          <a:p>
            <a:pPr lvl="1"/>
            <a:r>
              <a:rPr lang="en-US" dirty="0" smtClean="0">
                <a:latin typeface="+mn-lt"/>
              </a:rPr>
              <a:t>Findlaw.com – </a:t>
            </a:r>
            <a:r>
              <a:rPr lang="en-US" dirty="0" smtClean="0">
                <a:latin typeface="+mn-lt"/>
                <a:hlinkClick r:id="rId13"/>
              </a:rPr>
              <a:t>http://www.findlaw.com/</a:t>
            </a:r>
            <a:r>
              <a:rPr lang="en-US" dirty="0" smtClean="0">
                <a:latin typeface="+mn-lt"/>
              </a:rPr>
              <a:t> </a:t>
            </a:r>
          </a:p>
          <a:p>
            <a:pPr lvl="1"/>
            <a:r>
              <a:rPr lang="en-US" dirty="0" smtClean="0">
                <a:latin typeface="+mn-lt"/>
              </a:rPr>
              <a:t>Lawyers.com &amp; Martindale.com – </a:t>
            </a:r>
            <a:r>
              <a:rPr lang="en-US" dirty="0" smtClean="0">
                <a:latin typeface="+mn-lt"/>
                <a:hlinkClick r:id="rId14"/>
              </a:rPr>
              <a:t>http://www.lawyers.com</a:t>
            </a:r>
            <a:r>
              <a:rPr lang="en-US" dirty="0" smtClean="0">
                <a:latin typeface="+mn-lt"/>
              </a:rPr>
              <a:t>   </a:t>
            </a:r>
          </a:p>
          <a:p>
            <a:r>
              <a:rPr lang="en-US" dirty="0" smtClean="0">
                <a:latin typeface="+mn-lt"/>
              </a:rPr>
              <a:t>Press Releases at PRWeb.com</a:t>
            </a:r>
          </a:p>
        </p:txBody>
      </p:sp>
    </p:spTree>
    <p:extLst>
      <p:ext uri="{BB962C8B-B14F-4D97-AF65-F5344CB8AC3E}">
        <p14:creationId xmlns:p14="http://schemas.microsoft.com/office/powerpoint/2010/main" xmlns="" xmlns:mv="urn:schemas-microsoft-com:mac:vml" xmlns:mc="http://schemas.openxmlformats.org/markup-compatibility/2006" val="27135748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SEO:</a:t>
            </a:r>
            <a:r>
              <a:rPr lang="en-US" baseline="0" dirty="0" smtClean="0">
                <a:latin typeface="+mn-lt"/>
              </a:rPr>
              <a:t> </a:t>
            </a:r>
            <a:r>
              <a:rPr lang="en-US" dirty="0" smtClean="0">
                <a:latin typeface="+mn-lt"/>
              </a:rPr>
              <a:t>Tips</a:t>
            </a:r>
            <a:endParaRPr lang="en-US" dirty="0">
              <a:latin typeface="+mn-lt"/>
            </a:endParaRPr>
          </a:p>
        </p:txBody>
      </p:sp>
      <p:sp>
        <p:nvSpPr>
          <p:cNvPr id="3" name="Content Placeholder 2"/>
          <p:cNvSpPr>
            <a:spLocks noGrp="1"/>
          </p:cNvSpPr>
          <p:nvPr>
            <p:ph idx="1"/>
          </p:nvPr>
        </p:nvSpPr>
        <p:spPr/>
        <p:txBody>
          <a:bodyPr/>
          <a:lstStyle/>
          <a:p>
            <a:r>
              <a:rPr lang="en-US" dirty="0" smtClean="0">
                <a:latin typeface="+mn-lt"/>
              </a:rPr>
              <a:t>Keyword Research is the First Step</a:t>
            </a:r>
          </a:p>
          <a:p>
            <a:r>
              <a:rPr lang="en-US" dirty="0" smtClean="0">
                <a:latin typeface="+mn-lt"/>
              </a:rPr>
              <a:t>Content Builds your Relevancy</a:t>
            </a:r>
          </a:p>
          <a:p>
            <a:r>
              <a:rPr lang="en-US" dirty="0" smtClean="0">
                <a:latin typeface="+mn-lt"/>
              </a:rPr>
              <a:t>Links Build your Authority</a:t>
            </a:r>
          </a:p>
          <a:p>
            <a:r>
              <a:rPr lang="en-US" dirty="0" smtClean="0">
                <a:latin typeface="+mn-lt"/>
              </a:rPr>
              <a:t>Track your Rankings Monthly </a:t>
            </a:r>
          </a:p>
          <a:p>
            <a:r>
              <a:rPr lang="en-US" dirty="0" smtClean="0">
                <a:latin typeface="+mn-lt"/>
              </a:rPr>
              <a:t>More Importantly, Track your Traffic </a:t>
            </a:r>
          </a:p>
        </p:txBody>
      </p:sp>
    </p:spTree>
    <p:extLst>
      <p:ext uri="{BB962C8B-B14F-4D97-AF65-F5344CB8AC3E}">
        <p14:creationId xmlns:p14="http://schemas.microsoft.com/office/powerpoint/2010/main" xmlns="" xmlns:mv="urn:schemas-microsoft-com:mac:vml" xmlns:mc="http://schemas.openxmlformats.org/markup-compatibility/2006" val="25245461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Local Search: Tampa Lawyer</a:t>
            </a:r>
            <a:endParaRPr lang="en-US" dirty="0">
              <a:latin typeface="+mn-lt"/>
            </a:endParaRPr>
          </a:p>
        </p:txBody>
      </p:sp>
      <p:pic>
        <p:nvPicPr>
          <p:cNvPr id="4" name="Content Placeholder 3" descr="local.png"/>
          <p:cNvPicPr>
            <a:picLocks noGrp="1" noChangeAspect="1"/>
          </p:cNvPicPr>
          <p:nvPr>
            <p:ph idx="1"/>
          </p:nvPr>
        </p:nvPicPr>
        <p:blipFill>
          <a:blip r:embed="rId2" cstate="print"/>
          <a:stretch>
            <a:fillRect/>
          </a:stretch>
        </p:blipFill>
        <p:spPr>
          <a:xfrm>
            <a:off x="2159035" y="1600200"/>
            <a:ext cx="4825929" cy="4525963"/>
          </a:xfrm>
        </p:spPr>
      </p:pic>
    </p:spTree>
    <p:extLst>
      <p:ext uri="{BB962C8B-B14F-4D97-AF65-F5344CB8AC3E}">
        <p14:creationId xmlns:p14="http://schemas.microsoft.com/office/powerpoint/2010/main" xmlns="" xmlns:mv="urn:schemas-microsoft-com:mac:vml" xmlns:mc="http://schemas.openxmlformats.org/markup-compatibility/2006" val="3813912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latin typeface="+mn-lt"/>
              </a:rPr>
              <a:t>Online Results: Case Study #1</a:t>
            </a:r>
            <a:endParaRPr lang="en-US" dirty="0">
              <a:latin typeface="+mn-lt"/>
            </a:endParaRPr>
          </a:p>
        </p:txBody>
      </p:sp>
      <p:sp>
        <p:nvSpPr>
          <p:cNvPr id="4" name="Content Placeholder 3"/>
          <p:cNvSpPr>
            <a:spLocks noGrp="1"/>
          </p:cNvSpPr>
          <p:nvPr>
            <p:ph sz="half" idx="1"/>
          </p:nvPr>
        </p:nvSpPr>
        <p:spPr/>
        <p:txBody>
          <a:bodyPr>
            <a:normAutofit/>
          </a:bodyPr>
          <a:lstStyle/>
          <a:p>
            <a:r>
              <a:rPr lang="en-US" b="1" dirty="0" smtClean="0">
                <a:latin typeface="+mn-lt"/>
              </a:rPr>
              <a:t>Firm:</a:t>
            </a:r>
            <a:r>
              <a:rPr lang="en-US" dirty="0" smtClean="0">
                <a:latin typeface="+mn-lt"/>
              </a:rPr>
              <a:t> Clark Skatoff, PA</a:t>
            </a:r>
          </a:p>
          <a:p>
            <a:r>
              <a:rPr lang="en-US" b="1" dirty="0" smtClean="0">
                <a:latin typeface="+mn-lt"/>
              </a:rPr>
              <a:t>Type: </a:t>
            </a:r>
            <a:r>
              <a:rPr lang="en-US" dirty="0" smtClean="0">
                <a:latin typeface="+mn-lt"/>
              </a:rPr>
              <a:t>Small Firm</a:t>
            </a:r>
          </a:p>
          <a:p>
            <a:r>
              <a:rPr lang="en-US" b="1" dirty="0" smtClean="0">
                <a:latin typeface="+mn-lt"/>
              </a:rPr>
              <a:t>Practice</a:t>
            </a:r>
            <a:r>
              <a:rPr lang="en-US" dirty="0" smtClean="0">
                <a:latin typeface="+mn-lt"/>
              </a:rPr>
              <a:t>:  Probate</a:t>
            </a:r>
          </a:p>
          <a:p>
            <a:r>
              <a:rPr lang="en-US" b="1" dirty="0" smtClean="0">
                <a:latin typeface="+mn-lt"/>
              </a:rPr>
              <a:t>Results:</a:t>
            </a:r>
            <a:r>
              <a:rPr lang="en-US" dirty="0" smtClean="0">
                <a:latin typeface="+mn-lt"/>
              </a:rPr>
              <a:t> </a:t>
            </a:r>
            <a:br>
              <a:rPr lang="en-US" dirty="0" smtClean="0">
                <a:latin typeface="+mn-lt"/>
              </a:rPr>
            </a:br>
            <a:r>
              <a:rPr lang="en-US" dirty="0" smtClean="0">
                <a:solidFill>
                  <a:srgbClr val="FFC000"/>
                </a:solidFill>
                <a:latin typeface="+mn-lt"/>
              </a:rPr>
              <a:t>2 to 4 inquiries </a:t>
            </a:r>
            <a:r>
              <a:rPr lang="en-US" dirty="0" smtClean="0">
                <a:solidFill>
                  <a:srgbClr val="FFC000"/>
                </a:solidFill>
              </a:rPr>
              <a:t>/ </a:t>
            </a:r>
            <a:r>
              <a:rPr lang="en-US" dirty="0" smtClean="0">
                <a:solidFill>
                  <a:srgbClr val="FFC000"/>
                </a:solidFill>
                <a:latin typeface="+mn-lt"/>
              </a:rPr>
              <a:t>day </a:t>
            </a:r>
            <a:br>
              <a:rPr lang="en-US" dirty="0" smtClean="0">
                <a:solidFill>
                  <a:srgbClr val="FFC000"/>
                </a:solidFill>
                <a:latin typeface="+mn-lt"/>
              </a:rPr>
            </a:br>
            <a:r>
              <a:rPr lang="en-US" dirty="0" smtClean="0">
                <a:solidFill>
                  <a:srgbClr val="FFC000"/>
                </a:solidFill>
                <a:latin typeface="+mn-lt"/>
              </a:rPr>
              <a:t>5 to 10 new clients / mo</a:t>
            </a:r>
          </a:p>
          <a:p>
            <a:r>
              <a:rPr lang="en-US" dirty="0" smtClean="0">
                <a:latin typeface="+mn-lt"/>
              </a:rPr>
              <a:t>Tactics: Website, SEO, Blogging, and Articles</a:t>
            </a:r>
          </a:p>
        </p:txBody>
      </p:sp>
      <p:pic>
        <p:nvPicPr>
          <p:cNvPr id="6" name="Content Placeholder 5" descr="clarkskatoff-1.jpg"/>
          <p:cNvPicPr>
            <a:picLocks noGrp="1" noChangeAspect="1"/>
          </p:cNvPicPr>
          <p:nvPr>
            <p:ph sz="half" idx="2"/>
          </p:nvPr>
        </p:nvPicPr>
        <p:blipFill>
          <a:blip r:embed="rId2" cstate="print"/>
          <a:stretch>
            <a:fillRect/>
          </a:stretch>
        </p:blipFill>
        <p:spPr>
          <a:xfrm>
            <a:off x="4648200" y="2665604"/>
            <a:ext cx="4038600" cy="2395155"/>
          </a:xfrm>
        </p:spPr>
      </p:pic>
    </p:spTree>
    <p:extLst>
      <p:ext uri="{BB962C8B-B14F-4D97-AF65-F5344CB8AC3E}">
        <p14:creationId xmlns:p14="http://schemas.microsoft.com/office/powerpoint/2010/main" xmlns="" xmlns:mv="urn:schemas-microsoft-com:mac:vml" xmlns:mc="http://schemas.openxmlformats.org/markup-compatibility/2006" val="4059200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52"/>
            <a:ext cx="8229600" cy="1143000"/>
          </a:xfrm>
        </p:spPr>
        <p:txBody>
          <a:bodyPr>
            <a:normAutofit/>
          </a:bodyPr>
          <a:lstStyle/>
          <a:p>
            <a:r>
              <a:rPr lang="en-US" sz="3000" dirty="0" smtClean="0">
                <a:solidFill>
                  <a:schemeClr val="bg1"/>
                </a:solidFill>
                <a:effectLst>
                  <a:outerShdw blurRad="50800" dist="38100" dir="3360000">
                    <a:srgbClr val="000000">
                      <a:alpha val="43000"/>
                    </a:srgbClr>
                  </a:outerShdw>
                </a:effectLst>
                <a:latin typeface="+mn-lt"/>
                <a:cs typeface="Gotham-Medium"/>
              </a:rPr>
              <a:t>Who Cares About Places?</a:t>
            </a:r>
            <a:endParaRPr lang="en-US" sz="3000" dirty="0">
              <a:solidFill>
                <a:schemeClr val="bg1"/>
              </a:solidFill>
              <a:effectLst>
                <a:outerShdw blurRad="50800" dist="38100" dir="3360000">
                  <a:srgbClr val="000000">
                    <a:alpha val="43000"/>
                  </a:srgbClr>
                </a:outerShdw>
              </a:effectLst>
              <a:latin typeface="+mn-lt"/>
              <a:cs typeface="Gotham-Medium"/>
            </a:endParaRPr>
          </a:p>
        </p:txBody>
      </p:sp>
      <p:sp>
        <p:nvSpPr>
          <p:cNvPr id="3" name="Content Placeholder 2"/>
          <p:cNvSpPr>
            <a:spLocks noGrp="1"/>
          </p:cNvSpPr>
          <p:nvPr>
            <p:ph idx="1"/>
          </p:nvPr>
        </p:nvSpPr>
        <p:spPr>
          <a:xfrm>
            <a:off x="2180167" y="1192822"/>
            <a:ext cx="4783667" cy="534377"/>
          </a:xfrm>
          <a:effectLst>
            <a:outerShdw blurRad="50800" dist="38100" dir="3480000">
              <a:srgbClr val="000000">
                <a:alpha val="43000"/>
              </a:srgbClr>
            </a:outerShdw>
          </a:effectLst>
        </p:spPr>
        <p:txBody>
          <a:bodyPr>
            <a:normAutofit/>
          </a:bodyPr>
          <a:lstStyle/>
          <a:p>
            <a:pPr>
              <a:buNone/>
            </a:pPr>
            <a:r>
              <a:rPr lang="en-US" sz="2400" dirty="0" smtClean="0">
                <a:solidFill>
                  <a:schemeClr val="bg1"/>
                </a:solidFill>
                <a:latin typeface="+mn-lt"/>
                <a:cs typeface="Gotham-Medium"/>
              </a:rPr>
              <a:t>Google Does; So </a:t>
            </a:r>
            <a:r>
              <a:rPr lang="en-US" sz="2400" dirty="0" smtClean="0">
                <a:solidFill>
                  <a:schemeClr val="bg1"/>
                </a:solidFill>
                <a:cs typeface="Gotham-Medium"/>
              </a:rPr>
              <a:t>S</a:t>
            </a:r>
            <a:r>
              <a:rPr lang="en-US" sz="2400" dirty="0" smtClean="0">
                <a:solidFill>
                  <a:schemeClr val="bg1"/>
                </a:solidFill>
                <a:latin typeface="+mn-lt"/>
                <a:cs typeface="Gotham-Medium"/>
              </a:rPr>
              <a:t>hould </a:t>
            </a:r>
            <a:r>
              <a:rPr lang="en-US" sz="2400" dirty="0" smtClean="0">
                <a:solidFill>
                  <a:schemeClr val="bg1"/>
                </a:solidFill>
                <a:cs typeface="Gotham-Medium"/>
              </a:rPr>
              <a:t>Y</a:t>
            </a:r>
            <a:r>
              <a:rPr lang="en-US" sz="2400" dirty="0" smtClean="0">
                <a:solidFill>
                  <a:schemeClr val="bg1"/>
                </a:solidFill>
                <a:latin typeface="+mn-lt"/>
                <a:cs typeface="Gotham-Medium"/>
              </a:rPr>
              <a:t>ou.</a:t>
            </a:r>
          </a:p>
        </p:txBody>
      </p:sp>
      <p:pic>
        <p:nvPicPr>
          <p:cNvPr id="5" name="Picture 4" descr="Screen Shot 2012-10-11 at 9.12.36 AM.png"/>
          <p:cNvPicPr>
            <a:picLocks noChangeAspect="1"/>
          </p:cNvPicPr>
          <p:nvPr/>
        </p:nvPicPr>
        <p:blipFill>
          <a:blip r:embed="rId2" cstate="print">
            <a:extLst>
              <a:ext uri="{28A0092B-C50C-407E-A947-70E740481C1C}">
                <a14:useLocalDpi xmlns:a14="http://schemas.microsoft.com/office/drawing/2010/main" xmlns="" xmlns:mv="urn:schemas-microsoft-com:mac:vml" xmlns:mc="http://schemas.openxmlformats.org/markup-compatibility/2006" val="0"/>
              </a:ext>
            </a:extLst>
          </a:blip>
          <a:stretch>
            <a:fillRect/>
          </a:stretch>
        </p:blipFill>
        <p:spPr>
          <a:xfrm>
            <a:off x="2108820" y="2523061"/>
            <a:ext cx="4926361" cy="3200400"/>
          </a:xfrm>
          <a:prstGeom prst="rect">
            <a:avLst/>
          </a:prstGeom>
        </p:spPr>
      </p:pic>
      <p:pic>
        <p:nvPicPr>
          <p:cNvPr id="4" name="Picture 3" descr="Screen Shot 2012-10-11 at 9.11.49 AM.png"/>
          <p:cNvPicPr>
            <a:picLocks noChangeAspect="1"/>
          </p:cNvPicPr>
          <p:nvPr/>
        </p:nvPicPr>
        <p:blipFill>
          <a:blip r:embed="rId3" cstate="print">
            <a:extLst>
              <a:ext uri="{28A0092B-C50C-407E-A947-70E740481C1C}">
                <a14:useLocalDpi xmlns:a14="http://schemas.microsoft.com/office/drawing/2010/main" xmlns="" xmlns:mv="urn:schemas-microsoft-com:mac:vml" xmlns:mc="http://schemas.openxmlformats.org/markup-compatibility/2006" val="0"/>
              </a:ext>
            </a:extLst>
          </a:blip>
          <a:stretch>
            <a:fillRect/>
          </a:stretch>
        </p:blipFill>
        <p:spPr>
          <a:xfrm>
            <a:off x="1945217" y="2024164"/>
            <a:ext cx="5253567" cy="384595"/>
          </a:xfrm>
          <a:prstGeom prst="rect">
            <a:avLst/>
          </a:prstGeom>
        </p:spPr>
      </p:pic>
    </p:spTree>
    <p:extLst>
      <p:ext uri="{BB962C8B-B14F-4D97-AF65-F5344CB8AC3E}">
        <p14:creationId xmlns:p14="http://schemas.microsoft.com/office/powerpoint/2010/main" xmlns="" xmlns:mv="urn:schemas-microsoft-com:mac:vml" xmlns:mc="http://schemas.openxmlformats.org/markup-compatibility/2006" val="822268975"/>
      </p:ext>
    </p:extLst>
  </p:cSld>
  <p:clrMapOvr>
    <a:masterClrMapping/>
  </p:clrMapOvr>
  <mc:AlternateContent xmlns:mc="http://schemas.openxmlformats.org/markup-compatibility/2006">
    <mc:Choice xmlns:p14="http://schemas.microsoft.com/office/powerpoint/2010/main" xmlns=""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52"/>
            <a:ext cx="8229600" cy="1143000"/>
          </a:xfrm>
        </p:spPr>
        <p:txBody>
          <a:bodyPr>
            <a:normAutofit/>
          </a:bodyPr>
          <a:lstStyle/>
          <a:p>
            <a:r>
              <a:rPr lang="en-US" sz="3000" dirty="0" smtClean="0">
                <a:solidFill>
                  <a:schemeClr val="bg1"/>
                </a:solidFill>
                <a:effectLst>
                  <a:outerShdw blurRad="50800" dist="38100" dir="3360000">
                    <a:srgbClr val="000000">
                      <a:alpha val="43000"/>
                    </a:srgbClr>
                  </a:outerShdw>
                </a:effectLst>
                <a:latin typeface="+mn-lt"/>
                <a:cs typeface="Gotham-Medium"/>
              </a:rPr>
              <a:t>Overview Of Google Places</a:t>
            </a:r>
            <a:endParaRPr lang="en-US" sz="3000" dirty="0">
              <a:solidFill>
                <a:schemeClr val="bg1"/>
              </a:solidFill>
              <a:effectLst>
                <a:outerShdw blurRad="50800" dist="38100" dir="3360000">
                  <a:srgbClr val="000000">
                    <a:alpha val="43000"/>
                  </a:srgbClr>
                </a:outerShdw>
              </a:effectLst>
              <a:latin typeface="+mn-lt"/>
              <a:cs typeface="Gotham-Medium"/>
            </a:endParaRPr>
          </a:p>
        </p:txBody>
      </p:sp>
      <p:sp>
        <p:nvSpPr>
          <p:cNvPr id="3" name="Content Placeholder 2"/>
          <p:cNvSpPr>
            <a:spLocks noGrp="1"/>
          </p:cNvSpPr>
          <p:nvPr>
            <p:ph idx="1"/>
          </p:nvPr>
        </p:nvSpPr>
        <p:spPr>
          <a:xfrm>
            <a:off x="592667" y="1590756"/>
            <a:ext cx="4191000" cy="3268118"/>
          </a:xfrm>
          <a:effectLst>
            <a:outerShdw blurRad="50800" dist="38100" dir="3480000">
              <a:srgbClr val="000000">
                <a:alpha val="43000"/>
              </a:srgbClr>
            </a:outerShdw>
          </a:effectLst>
        </p:spPr>
        <p:txBody>
          <a:bodyPr>
            <a:normAutofit/>
          </a:bodyPr>
          <a:lstStyle/>
          <a:p>
            <a:r>
              <a:rPr lang="en-US" sz="2400" dirty="0" smtClean="0">
                <a:solidFill>
                  <a:schemeClr val="bg1"/>
                </a:solidFill>
                <a:latin typeface="+mn-lt"/>
                <a:cs typeface="Gotham-Medium"/>
              </a:rPr>
              <a:t>Google </a:t>
            </a:r>
            <a:r>
              <a:rPr lang="en-US" sz="2400" dirty="0">
                <a:solidFill>
                  <a:schemeClr val="bg1"/>
                </a:solidFill>
                <a:latin typeface="+mn-lt"/>
                <a:cs typeface="Gotham-Medium"/>
              </a:rPr>
              <a:t>Places launched in September 2009 (replaced what was once called Google Local Business Center</a:t>
            </a:r>
            <a:r>
              <a:rPr lang="en-US" sz="2400" dirty="0" smtClean="0">
                <a:solidFill>
                  <a:schemeClr val="bg1"/>
                </a:solidFill>
                <a:latin typeface="+mn-lt"/>
                <a:cs typeface="Gotham-Medium"/>
              </a:rPr>
              <a:t>).</a:t>
            </a:r>
          </a:p>
          <a:p>
            <a:r>
              <a:rPr lang="en-US" sz="2400" dirty="0" smtClean="0">
                <a:solidFill>
                  <a:schemeClr val="bg1"/>
                </a:solidFill>
                <a:latin typeface="+mn-lt"/>
                <a:cs typeface="Gotham-Medium"/>
              </a:rPr>
              <a:t>97</a:t>
            </a:r>
            <a:r>
              <a:rPr lang="en-US" sz="2400" dirty="0">
                <a:solidFill>
                  <a:schemeClr val="bg1"/>
                </a:solidFill>
                <a:latin typeface="+mn-lt"/>
                <a:cs typeface="Gotham-Medium"/>
              </a:rPr>
              <a:t>% percent of consumers search for local businesses </a:t>
            </a:r>
            <a:r>
              <a:rPr lang="en-US" sz="2400" dirty="0" smtClean="0">
                <a:solidFill>
                  <a:schemeClr val="bg1"/>
                </a:solidFill>
                <a:latin typeface="+mn-lt"/>
                <a:cs typeface="Gotham-Medium"/>
              </a:rPr>
              <a:t>online.</a:t>
            </a:r>
          </a:p>
        </p:txBody>
      </p:sp>
      <p:sp>
        <p:nvSpPr>
          <p:cNvPr id="9" name="Content Placeholder 2"/>
          <p:cNvSpPr txBox="1">
            <a:spLocks/>
          </p:cNvSpPr>
          <p:nvPr/>
        </p:nvSpPr>
        <p:spPr>
          <a:xfrm>
            <a:off x="592668" y="4858875"/>
            <a:ext cx="7797800" cy="927596"/>
          </a:xfrm>
          <a:prstGeom prst="rect">
            <a:avLst/>
          </a:prstGeom>
          <a:effectLst>
            <a:outerShdw blurRad="50800" dist="38100" dir="3480000">
              <a:srgbClr val="000000">
                <a:alpha val="43000"/>
              </a:srgbClr>
            </a:outerShdw>
          </a:effectLst>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solidFill>
                  <a:schemeClr val="bg1"/>
                </a:solidFill>
                <a:latin typeface="Gotham-Medium"/>
                <a:cs typeface="Gotham-Medium"/>
              </a:rPr>
              <a:t>Blended Place Search (merging local listings and organic listings). Keywords </a:t>
            </a:r>
            <a:r>
              <a:rPr lang="en-US" sz="2400" dirty="0" smtClean="0">
                <a:solidFill>
                  <a:schemeClr val="bg1"/>
                </a:solidFill>
                <a:latin typeface="Gotham-Medium"/>
                <a:cs typeface="Gotham-Medium"/>
              </a:rPr>
              <a:t>matter.</a:t>
            </a:r>
            <a:endParaRPr lang="en-US" sz="2400" dirty="0">
              <a:solidFill>
                <a:schemeClr val="bg1"/>
              </a:solidFill>
              <a:latin typeface="Gotham-Medium"/>
              <a:cs typeface="Gotham-Medium"/>
            </a:endParaRPr>
          </a:p>
        </p:txBody>
      </p:sp>
      <p:pic>
        <p:nvPicPr>
          <p:cNvPr id="10" name="Picture 9" descr="Screen Shot 2012-10-09 at 3.19.21 PM.png"/>
          <p:cNvPicPr>
            <a:picLocks noChangeAspect="1"/>
          </p:cNvPicPr>
          <p:nvPr/>
        </p:nvPicPr>
        <p:blipFill>
          <a:blip r:embed="rId2" cstate="print">
            <a:extLst>
              <a:ext uri="{28A0092B-C50C-407E-A947-70E740481C1C}">
                <a14:useLocalDpi xmlns:a14="http://schemas.microsoft.com/office/drawing/2010/main" xmlns="" xmlns:mv="urn:schemas-microsoft-com:mac:vml" xmlns:mc="http://schemas.openxmlformats.org/markup-compatibility/2006" val="0"/>
              </a:ext>
            </a:extLst>
          </a:blip>
          <a:stretch>
            <a:fillRect/>
          </a:stretch>
        </p:blipFill>
        <p:spPr>
          <a:xfrm>
            <a:off x="4981786" y="1590756"/>
            <a:ext cx="3565295" cy="3145848"/>
          </a:xfrm>
          <a:prstGeom prst="rect">
            <a:avLst/>
          </a:prstGeom>
        </p:spPr>
      </p:pic>
    </p:spTree>
  </p:cSld>
  <p:clrMapOvr>
    <a:masterClrMapping/>
  </p:clrMapOvr>
  <mc:AlternateContent xmlns:mc="http://schemas.openxmlformats.org/markup-compatibility/2006">
    <mc:Choice xmlns:p14="http://schemas.microsoft.com/office/powerpoint/2010/main" xmlns=""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aseline="0" dirty="0" smtClean="0">
                <a:latin typeface="+mn-lt"/>
              </a:rPr>
              <a:t>Local Search: Google Places</a:t>
            </a:r>
            <a:endParaRPr lang="en-US" dirty="0">
              <a:latin typeface="+mn-lt"/>
            </a:endParaRPr>
          </a:p>
        </p:txBody>
      </p:sp>
      <p:sp>
        <p:nvSpPr>
          <p:cNvPr id="3" name="Content Placeholder 2"/>
          <p:cNvSpPr>
            <a:spLocks noGrp="1"/>
          </p:cNvSpPr>
          <p:nvPr>
            <p:ph idx="1"/>
          </p:nvPr>
        </p:nvSpPr>
        <p:spPr/>
        <p:txBody>
          <a:bodyPr/>
          <a:lstStyle/>
          <a:p>
            <a:r>
              <a:rPr lang="en-US" dirty="0" smtClean="0"/>
              <a:t>O</a:t>
            </a:r>
            <a:r>
              <a:rPr lang="en-US" dirty="0" smtClean="0">
                <a:latin typeface="+mn-lt"/>
              </a:rPr>
              <a:t>n Most Common Searches for Lawyers (Law Firms and Attorneys too)</a:t>
            </a:r>
          </a:p>
          <a:p>
            <a:r>
              <a:rPr lang="en-US" dirty="0" smtClean="0">
                <a:latin typeface="+mn-lt"/>
              </a:rPr>
              <a:t>Sign Up For Google Local – It’s Free.  </a:t>
            </a:r>
          </a:p>
          <a:p>
            <a:r>
              <a:rPr lang="en-US" dirty="0" smtClean="0">
                <a:latin typeface="+mn-lt"/>
              </a:rPr>
              <a:t>Claim your Profile First. Most Likely it is Listed.</a:t>
            </a:r>
          </a:p>
          <a:p>
            <a:r>
              <a:rPr lang="en-US" dirty="0" smtClean="0">
                <a:latin typeface="+mn-lt"/>
              </a:rPr>
              <a:t>Claim all Firm Profiles, Merge Them Together</a:t>
            </a:r>
          </a:p>
          <a:p>
            <a:r>
              <a:rPr lang="en-US" dirty="0" smtClean="0">
                <a:latin typeface="+mn-lt"/>
              </a:rPr>
              <a:t>Completely Fill out Profile</a:t>
            </a:r>
          </a:p>
          <a:p>
            <a:r>
              <a:rPr lang="en-US" dirty="0" smtClean="0">
                <a:latin typeface="+mn-lt"/>
              </a:rPr>
              <a:t>Get Citations from Other Directories with Office Addresses, Rank Higher</a:t>
            </a:r>
          </a:p>
        </p:txBody>
      </p:sp>
      <p:sp>
        <p:nvSpPr>
          <p:cNvPr id="4" name="Rectangle 3"/>
          <p:cNvSpPr/>
          <p:nvPr/>
        </p:nvSpPr>
        <p:spPr>
          <a:xfrm>
            <a:off x="2590800" y="1143000"/>
            <a:ext cx="3849387" cy="461665"/>
          </a:xfrm>
          <a:prstGeom prst="rect">
            <a:avLst/>
          </a:prstGeom>
        </p:spPr>
        <p:txBody>
          <a:bodyPr wrap="none">
            <a:spAutoFit/>
          </a:bodyPr>
          <a:lstStyle/>
          <a:p>
            <a:r>
              <a:rPr lang="en-US" sz="2400" dirty="0" smtClean="0">
                <a:hlinkClick r:id="rId2"/>
              </a:rPr>
              <a:t>www.</a:t>
            </a:r>
            <a:r>
              <a:rPr lang="en-US" sz="2400" b="1" dirty="0" smtClean="0">
                <a:hlinkClick r:id="rId2"/>
              </a:rPr>
              <a:t>google</a:t>
            </a:r>
            <a:r>
              <a:rPr lang="en-US" sz="2400" dirty="0" smtClean="0">
                <a:hlinkClick r:id="rId2"/>
              </a:rPr>
              <a:t>.com/</a:t>
            </a:r>
            <a:r>
              <a:rPr lang="en-US" sz="2400" b="1" dirty="0" smtClean="0">
                <a:hlinkClick r:id="rId2"/>
              </a:rPr>
              <a:t>local</a:t>
            </a:r>
            <a:r>
              <a:rPr lang="en-US" sz="2400" dirty="0" smtClean="0">
                <a:hlinkClick r:id="rId2"/>
              </a:rPr>
              <a:t>/add/</a:t>
            </a:r>
            <a:r>
              <a:rPr lang="en-US" sz="2400" dirty="0" smtClean="0"/>
              <a:t> </a:t>
            </a:r>
            <a:endParaRPr lang="en-US" sz="2400" dirty="0"/>
          </a:p>
        </p:txBody>
      </p:sp>
    </p:spTree>
    <p:extLst>
      <p:ext uri="{BB962C8B-B14F-4D97-AF65-F5344CB8AC3E}">
        <p14:creationId xmlns:p14="http://schemas.microsoft.com/office/powerpoint/2010/main" xmlns="" xmlns:mv="urn:schemas-microsoft-com:mac:vml" xmlns:mc="http://schemas.openxmlformats.org/markup-compatibility/2006" val="26309520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851014"/>
            <a:ext cx="7069667" cy="2839520"/>
          </a:xfrm>
          <a:effectLst>
            <a:outerShdw blurRad="50800" dist="38100" dir="3480000">
              <a:srgbClr val="000000">
                <a:alpha val="43000"/>
              </a:srgbClr>
            </a:outerShdw>
          </a:effectLst>
        </p:spPr>
        <p:txBody>
          <a:bodyPr>
            <a:noAutofit/>
          </a:bodyPr>
          <a:lstStyle/>
          <a:p>
            <a:pPr marL="457200" indent="-457200">
              <a:buFont typeface="+mj-lt"/>
              <a:buAutoNum type="arabicPeriod"/>
            </a:pPr>
            <a:r>
              <a:rPr lang="en-US" sz="2800" cap="none" dirty="0" smtClean="0">
                <a:solidFill>
                  <a:schemeClr val="bg1"/>
                </a:solidFill>
                <a:latin typeface="+mn-lt"/>
                <a:cs typeface="Gotham-Medium"/>
              </a:rPr>
              <a:t>Verify that no listing</a:t>
            </a:r>
            <a:r>
              <a:rPr lang="en-US" sz="2800" dirty="0" smtClean="0">
                <a:solidFill>
                  <a:schemeClr val="bg1"/>
                </a:solidFill>
                <a:cs typeface="Gotham-Medium"/>
              </a:rPr>
              <a:t> already</a:t>
            </a:r>
            <a:r>
              <a:rPr lang="en-US" sz="2800" cap="none" dirty="0" smtClean="0">
                <a:solidFill>
                  <a:schemeClr val="bg1"/>
                </a:solidFill>
                <a:latin typeface="+mn-lt"/>
                <a:cs typeface="Gotham-Medium"/>
              </a:rPr>
              <a:t> exists.</a:t>
            </a:r>
          </a:p>
          <a:p>
            <a:pPr marL="457200" indent="-457200">
              <a:buFont typeface="+mj-lt"/>
              <a:buAutoNum type="arabicPeriod"/>
            </a:pPr>
            <a:r>
              <a:rPr lang="en-US" sz="2800" u="sng" cap="none" dirty="0" smtClean="0">
                <a:solidFill>
                  <a:schemeClr val="bg1"/>
                </a:solidFill>
                <a:latin typeface="+mn-lt"/>
                <a:cs typeface="Gotham-Medium"/>
              </a:rPr>
              <a:t>Let’s repeat that</a:t>
            </a:r>
            <a:r>
              <a:rPr lang="en-US" sz="2800" cap="none" dirty="0" smtClean="0">
                <a:solidFill>
                  <a:schemeClr val="bg1"/>
                </a:solidFill>
                <a:latin typeface="+mn-lt"/>
                <a:cs typeface="Gotham-Medium"/>
              </a:rPr>
              <a:t>: verify that no listing already exists.</a:t>
            </a:r>
          </a:p>
          <a:p>
            <a:pPr marL="457200" indent="-457200">
              <a:buFont typeface="+mj-lt"/>
              <a:buAutoNum type="arabicPeriod"/>
            </a:pPr>
            <a:r>
              <a:rPr lang="en-US" sz="2800" cap="none" dirty="0" smtClean="0">
                <a:solidFill>
                  <a:schemeClr val="bg1"/>
                </a:solidFill>
                <a:latin typeface="+mn-lt"/>
                <a:cs typeface="Gotham-Medium"/>
              </a:rPr>
              <a:t>If a listing does exist, claim the listing as the business owner and update accordingly.</a:t>
            </a:r>
          </a:p>
          <a:p>
            <a:pPr marL="457200" indent="-457200">
              <a:buFont typeface="+mj-lt"/>
              <a:buAutoNum type="arabicPeriod"/>
            </a:pPr>
            <a:r>
              <a:rPr lang="en-US" sz="2800" cap="none" dirty="0" smtClean="0">
                <a:solidFill>
                  <a:schemeClr val="bg1"/>
                </a:solidFill>
                <a:latin typeface="+mn-lt"/>
                <a:cs typeface="Gotham-Medium"/>
              </a:rPr>
              <a:t>99.99% of owners will have SOME TYPE OF LISTING.  If you cannot find a listing, check again and check again.  There is probably a listing available.</a:t>
            </a:r>
            <a:endParaRPr lang="en-US" sz="2800" cap="none" dirty="0">
              <a:solidFill>
                <a:schemeClr val="bg1"/>
              </a:solidFill>
              <a:latin typeface="+mn-lt"/>
              <a:cs typeface="Gotham-Medium"/>
            </a:endParaRPr>
          </a:p>
        </p:txBody>
      </p:sp>
      <p:sp>
        <p:nvSpPr>
          <p:cNvPr id="10" name="Title 1"/>
          <p:cNvSpPr>
            <a:spLocks noGrp="1"/>
          </p:cNvSpPr>
          <p:nvPr>
            <p:ph type="title"/>
          </p:nvPr>
        </p:nvSpPr>
        <p:spPr>
          <a:xfrm>
            <a:off x="457200" y="274638"/>
            <a:ext cx="8229600" cy="1143000"/>
          </a:xfrm>
        </p:spPr>
        <p:txBody>
          <a:bodyPr>
            <a:normAutofit/>
          </a:bodyPr>
          <a:lstStyle/>
          <a:p>
            <a:r>
              <a:rPr lang="en-US" sz="3000" dirty="0" smtClean="0">
                <a:solidFill>
                  <a:schemeClr val="bg1"/>
                </a:solidFill>
                <a:latin typeface="+mn-lt"/>
                <a:cs typeface="Gotham-Medium"/>
              </a:rPr>
              <a:t>Ownership</a:t>
            </a:r>
            <a:endParaRPr lang="en-US" sz="1600" cap="all" dirty="0">
              <a:solidFill>
                <a:schemeClr val="bg1"/>
              </a:solidFill>
              <a:latin typeface="+mn-lt"/>
              <a:cs typeface="Gotham-Medium"/>
            </a:endParaRPr>
          </a:p>
        </p:txBody>
      </p:sp>
    </p:spTree>
  </p:cSld>
  <p:clrMapOvr>
    <a:masterClrMapping/>
  </p:clrMapOvr>
  <mc:AlternateContent xmlns:mc="http://schemas.openxmlformats.org/markup-compatibility/2006">
    <mc:Choice xmlns:p14="http://schemas.microsoft.com/office/powerpoint/2010/main" xmlns=""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cap="none" dirty="0" smtClean="0">
                <a:solidFill>
                  <a:schemeClr val="bg1"/>
                </a:solidFill>
                <a:effectLst>
                  <a:outerShdw blurRad="50800" dist="38100" dir="3360000">
                    <a:srgbClr val="000000">
                      <a:alpha val="43000"/>
                    </a:srgbClr>
                  </a:outerShdw>
                </a:effectLst>
                <a:latin typeface="+mn-lt"/>
                <a:cs typeface="Gotham-Medium"/>
              </a:rPr>
              <a:t>Setting Up A Listing</a:t>
            </a:r>
            <a:endParaRPr lang="en-US" sz="1600" cap="none" dirty="0">
              <a:solidFill>
                <a:schemeClr val="bg1"/>
              </a:solidFill>
              <a:effectLst>
                <a:outerShdw blurRad="50800" dist="38100" dir="3360000">
                  <a:srgbClr val="000000">
                    <a:alpha val="43000"/>
                  </a:srgbClr>
                </a:outerShdw>
              </a:effectLst>
              <a:latin typeface="+mn-lt"/>
              <a:cs typeface="Gotham-Medium"/>
            </a:endParaRPr>
          </a:p>
        </p:txBody>
      </p:sp>
      <p:sp>
        <p:nvSpPr>
          <p:cNvPr id="6" name="Content Placeholder 2"/>
          <p:cNvSpPr>
            <a:spLocks noGrp="1"/>
          </p:cNvSpPr>
          <p:nvPr>
            <p:ph idx="1"/>
          </p:nvPr>
        </p:nvSpPr>
        <p:spPr>
          <a:xfrm>
            <a:off x="1392767" y="1707080"/>
            <a:ext cx="3242733" cy="4143386"/>
          </a:xfrm>
          <a:effectLst>
            <a:outerShdw blurRad="50800" dist="38100" dir="3480000">
              <a:srgbClr val="000000">
                <a:alpha val="43000"/>
              </a:srgbClr>
            </a:outerShdw>
          </a:effectLst>
        </p:spPr>
        <p:txBody>
          <a:bodyPr>
            <a:normAutofit lnSpcReduction="10000"/>
          </a:bodyPr>
          <a:lstStyle/>
          <a:p>
            <a:pPr marL="457200" indent="-457200">
              <a:buFont typeface="+mj-lt"/>
              <a:buAutoNum type="arabicPeriod"/>
            </a:pPr>
            <a:r>
              <a:rPr lang="en-US" sz="1800" cap="none" dirty="0" smtClean="0">
                <a:solidFill>
                  <a:schemeClr val="bg1"/>
                </a:solidFill>
                <a:latin typeface="+mn-lt"/>
                <a:cs typeface="Gotham-Medium"/>
              </a:rPr>
              <a:t>Account Creation</a:t>
            </a:r>
          </a:p>
          <a:p>
            <a:pPr marL="457200" indent="-457200">
              <a:buFont typeface="+mj-lt"/>
              <a:buAutoNum type="arabicPeriod"/>
            </a:pPr>
            <a:r>
              <a:rPr lang="en-US" sz="1800" cap="none" dirty="0" smtClean="0">
                <a:solidFill>
                  <a:schemeClr val="bg1"/>
                </a:solidFill>
                <a:latin typeface="+mn-lt"/>
                <a:cs typeface="Gotham-Medium"/>
              </a:rPr>
              <a:t>Company Name</a:t>
            </a:r>
          </a:p>
          <a:p>
            <a:pPr marL="457200" indent="-457200">
              <a:buFont typeface="+mj-lt"/>
              <a:buAutoNum type="arabicPeriod"/>
            </a:pPr>
            <a:r>
              <a:rPr lang="en-US" sz="1800" cap="none" dirty="0" smtClean="0">
                <a:solidFill>
                  <a:schemeClr val="bg1"/>
                </a:solidFill>
                <a:latin typeface="+mn-lt"/>
                <a:cs typeface="Gotham-Medium"/>
              </a:rPr>
              <a:t>Street Address</a:t>
            </a:r>
          </a:p>
          <a:p>
            <a:pPr marL="457200" indent="-457200">
              <a:buFont typeface="+mj-lt"/>
              <a:buAutoNum type="arabicPeriod"/>
            </a:pPr>
            <a:r>
              <a:rPr lang="en-US" sz="1800" cap="none" dirty="0" smtClean="0">
                <a:solidFill>
                  <a:schemeClr val="bg1"/>
                </a:solidFill>
                <a:latin typeface="+mn-lt"/>
                <a:cs typeface="Gotham-Medium"/>
              </a:rPr>
              <a:t>Phone</a:t>
            </a:r>
          </a:p>
          <a:p>
            <a:pPr marL="457200" indent="-457200">
              <a:buFont typeface="+mj-lt"/>
              <a:buAutoNum type="arabicPeriod"/>
            </a:pPr>
            <a:r>
              <a:rPr lang="en-US" sz="1800" cap="none" dirty="0" smtClean="0">
                <a:solidFill>
                  <a:schemeClr val="bg1"/>
                </a:solidFill>
                <a:latin typeface="+mn-lt"/>
                <a:cs typeface="Gotham-Medium"/>
              </a:rPr>
              <a:t>Email Address</a:t>
            </a:r>
          </a:p>
          <a:p>
            <a:pPr marL="457200" indent="-457200">
              <a:buFont typeface="+mj-lt"/>
              <a:buAutoNum type="arabicPeriod"/>
            </a:pPr>
            <a:r>
              <a:rPr lang="en-US" sz="1800" cap="none" dirty="0" smtClean="0">
                <a:solidFill>
                  <a:schemeClr val="bg1"/>
                </a:solidFill>
                <a:latin typeface="+mn-lt"/>
                <a:cs typeface="Gotham-Medium"/>
              </a:rPr>
              <a:t>Business Location</a:t>
            </a:r>
          </a:p>
          <a:p>
            <a:pPr marL="457200" indent="-457200">
              <a:buFont typeface="+mj-lt"/>
              <a:buAutoNum type="arabicPeriod"/>
            </a:pPr>
            <a:r>
              <a:rPr lang="en-US" sz="1800" cap="none" dirty="0" smtClean="0">
                <a:solidFill>
                  <a:schemeClr val="bg1"/>
                </a:solidFill>
                <a:latin typeface="+mn-lt"/>
                <a:cs typeface="Gotham-Medium"/>
              </a:rPr>
              <a:t>Description </a:t>
            </a:r>
          </a:p>
          <a:p>
            <a:pPr marL="457200" indent="-457200">
              <a:buFont typeface="+mj-lt"/>
              <a:buAutoNum type="arabicPeriod"/>
            </a:pPr>
            <a:r>
              <a:rPr lang="en-US" sz="1800" cap="none" dirty="0" smtClean="0">
                <a:solidFill>
                  <a:schemeClr val="bg1"/>
                </a:solidFill>
                <a:latin typeface="+mn-lt"/>
                <a:cs typeface="Gotham-Medium"/>
              </a:rPr>
              <a:t>Categories</a:t>
            </a:r>
          </a:p>
          <a:p>
            <a:pPr marL="457200" indent="-457200">
              <a:buFont typeface="+mj-lt"/>
              <a:buAutoNum type="arabicPeriod"/>
            </a:pPr>
            <a:r>
              <a:rPr lang="en-US" sz="1800" cap="none" dirty="0" smtClean="0">
                <a:solidFill>
                  <a:schemeClr val="bg1"/>
                </a:solidFill>
                <a:latin typeface="+mn-lt"/>
                <a:cs typeface="Gotham-Medium"/>
              </a:rPr>
              <a:t>Hours</a:t>
            </a:r>
          </a:p>
          <a:p>
            <a:pPr marL="457200" indent="-457200">
              <a:buFont typeface="+mj-lt"/>
              <a:buAutoNum type="arabicPeriod"/>
            </a:pPr>
            <a:r>
              <a:rPr lang="en-US" sz="1800" cap="none" dirty="0" smtClean="0">
                <a:solidFill>
                  <a:schemeClr val="bg1"/>
                </a:solidFill>
                <a:latin typeface="+mn-lt"/>
                <a:cs typeface="Gotham-Medium"/>
              </a:rPr>
              <a:t>Payment</a:t>
            </a:r>
          </a:p>
          <a:p>
            <a:pPr marL="457200" indent="-457200">
              <a:buFont typeface="+mj-lt"/>
              <a:buAutoNum type="arabicPeriod"/>
            </a:pPr>
            <a:r>
              <a:rPr lang="en-US" sz="1800" cap="none" dirty="0" smtClean="0">
                <a:solidFill>
                  <a:schemeClr val="bg1"/>
                </a:solidFill>
                <a:latin typeface="+mn-lt"/>
                <a:cs typeface="Gotham-Medium"/>
              </a:rPr>
              <a:t>Photos</a:t>
            </a:r>
          </a:p>
          <a:p>
            <a:pPr marL="457200" indent="-457200">
              <a:buFont typeface="+mj-lt"/>
              <a:buAutoNum type="arabicPeriod"/>
            </a:pPr>
            <a:r>
              <a:rPr lang="en-US" sz="1800" cap="none" dirty="0" smtClean="0">
                <a:solidFill>
                  <a:schemeClr val="bg1"/>
                </a:solidFill>
                <a:latin typeface="+mn-lt"/>
                <a:cs typeface="Gotham-Medium"/>
              </a:rPr>
              <a:t>Videos</a:t>
            </a:r>
          </a:p>
          <a:p>
            <a:pPr marL="457200" indent="-457200">
              <a:buFont typeface="+mj-lt"/>
              <a:buAutoNum type="arabicPeriod"/>
            </a:pPr>
            <a:r>
              <a:rPr lang="en-US" sz="1800" cap="none" dirty="0" smtClean="0">
                <a:solidFill>
                  <a:schemeClr val="bg1"/>
                </a:solidFill>
                <a:latin typeface="+mn-lt"/>
                <a:cs typeface="Gotham-Medium"/>
              </a:rPr>
              <a:t>Additional Details</a:t>
            </a:r>
            <a:endParaRPr lang="en-US" sz="1800" cap="none" dirty="0">
              <a:solidFill>
                <a:schemeClr val="bg1"/>
              </a:solidFill>
              <a:latin typeface="+mn-lt"/>
              <a:cs typeface="Gotham-Medium"/>
            </a:endParaRPr>
          </a:p>
        </p:txBody>
      </p:sp>
      <p:pic>
        <p:nvPicPr>
          <p:cNvPr id="7" name="Picture 6" descr="Screen Shot 2012-10-09 at 3.23.18 PM.png"/>
          <p:cNvPicPr>
            <a:picLocks noChangeAspect="1"/>
          </p:cNvPicPr>
          <p:nvPr/>
        </p:nvPicPr>
        <p:blipFill>
          <a:blip r:embed="rId3" cstate="print">
            <a:extLst>
              <a:ext uri="{28A0092B-C50C-407E-A947-70E740481C1C}">
                <a14:useLocalDpi xmlns:a14="http://schemas.microsoft.com/office/drawing/2010/main" xmlns="" xmlns:mv="urn:schemas-microsoft-com:mac:vml" xmlns:mc="http://schemas.openxmlformats.org/markup-compatibility/2006" val="0"/>
              </a:ext>
            </a:extLst>
          </a:blip>
          <a:stretch>
            <a:fillRect/>
          </a:stretch>
        </p:blipFill>
        <p:spPr>
          <a:xfrm>
            <a:off x="4855641" y="1707080"/>
            <a:ext cx="3213101" cy="3899453"/>
          </a:xfrm>
          <a:prstGeom prst="rect">
            <a:avLst/>
          </a:prstGeom>
        </p:spPr>
      </p:pic>
    </p:spTree>
    <p:extLst>
      <p:ext uri="{BB962C8B-B14F-4D97-AF65-F5344CB8AC3E}">
        <p14:creationId xmlns:p14="http://schemas.microsoft.com/office/powerpoint/2010/main" xmlns="" xmlns:mv="urn:schemas-microsoft-com:mac:vml" xmlns:mc="http://schemas.openxmlformats.org/markup-compatibility/2006" val="1789979234"/>
      </p:ext>
    </p:extLst>
  </p:cSld>
  <p:clrMapOvr>
    <a:masterClrMapping/>
  </p:clrMapOvr>
  <mc:AlternateContent xmlns:mc="http://schemas.openxmlformats.org/markup-compatibility/2006">
    <mc:Choice xmlns:p14="http://schemas.microsoft.com/office/powerpoint/2010/main" xmlns=""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cap="none" dirty="0" smtClean="0">
                <a:solidFill>
                  <a:schemeClr val="bg1"/>
                </a:solidFill>
                <a:effectLst>
                  <a:outerShdw blurRad="50800" dist="38100" dir="3360000">
                    <a:srgbClr val="000000">
                      <a:alpha val="43000"/>
                    </a:srgbClr>
                  </a:outerShdw>
                </a:effectLst>
                <a:latin typeface="+mn-lt"/>
                <a:cs typeface="Gotham-Medium"/>
              </a:rPr>
              <a:t>Verifying Your Listing</a:t>
            </a:r>
            <a:endParaRPr lang="en-US" sz="1600" cap="none" dirty="0">
              <a:solidFill>
                <a:schemeClr val="bg1"/>
              </a:solidFill>
              <a:effectLst>
                <a:outerShdw blurRad="50800" dist="38100" dir="3360000">
                  <a:srgbClr val="000000">
                    <a:alpha val="43000"/>
                  </a:srgbClr>
                </a:outerShdw>
              </a:effectLst>
              <a:latin typeface="+mn-lt"/>
              <a:cs typeface="Gotham-Medium"/>
            </a:endParaRPr>
          </a:p>
        </p:txBody>
      </p:sp>
      <p:sp>
        <p:nvSpPr>
          <p:cNvPr id="3" name="Content Placeholder 2"/>
          <p:cNvSpPr>
            <a:spLocks noGrp="1"/>
          </p:cNvSpPr>
          <p:nvPr>
            <p:ph idx="1"/>
          </p:nvPr>
        </p:nvSpPr>
        <p:spPr>
          <a:xfrm>
            <a:off x="1600200" y="1295400"/>
            <a:ext cx="6629400" cy="1981200"/>
          </a:xfrm>
          <a:effectLst>
            <a:outerShdw blurRad="50800" dist="38100" dir="3480000">
              <a:srgbClr val="000000">
                <a:alpha val="43000"/>
              </a:srgbClr>
            </a:outerShdw>
          </a:effectLst>
        </p:spPr>
        <p:txBody>
          <a:bodyPr wrap="square">
            <a:noAutofit/>
          </a:bodyPr>
          <a:lstStyle/>
          <a:p>
            <a:r>
              <a:rPr lang="en-US" dirty="0" smtClean="0">
                <a:solidFill>
                  <a:schemeClr val="bg1"/>
                </a:solidFill>
                <a:latin typeface="+mn-lt"/>
                <a:cs typeface="Gotham-Medium"/>
              </a:rPr>
              <a:t>Phone - </a:t>
            </a:r>
            <a:r>
              <a:rPr lang="en-US" sz="3200" dirty="0" smtClean="0">
                <a:solidFill>
                  <a:schemeClr val="bg1"/>
                </a:solidFill>
                <a:latin typeface="+mn-lt"/>
                <a:cs typeface="Gotham-Medium"/>
              </a:rPr>
              <a:t>Verification PIN</a:t>
            </a:r>
          </a:p>
          <a:p>
            <a:r>
              <a:rPr lang="en-US" dirty="0" smtClean="0">
                <a:solidFill>
                  <a:schemeClr val="bg1"/>
                </a:solidFill>
                <a:latin typeface="+mn-lt"/>
                <a:cs typeface="Gotham-Medium"/>
              </a:rPr>
              <a:t>Postcard</a:t>
            </a:r>
            <a:r>
              <a:rPr lang="en-US" dirty="0" smtClean="0">
                <a:solidFill>
                  <a:schemeClr val="bg1"/>
                </a:solidFill>
                <a:cs typeface="Gotham-Medium"/>
              </a:rPr>
              <a:t>: </a:t>
            </a:r>
            <a:r>
              <a:rPr lang="en-US" sz="3200" dirty="0" smtClean="0">
                <a:solidFill>
                  <a:schemeClr val="bg1"/>
                </a:solidFill>
                <a:latin typeface="+mn-lt"/>
                <a:cs typeface="Gotham-Medium"/>
              </a:rPr>
              <a:t>Dreaded 2- To 3-Week Wait</a:t>
            </a:r>
          </a:p>
        </p:txBody>
      </p:sp>
      <p:pic>
        <p:nvPicPr>
          <p:cNvPr id="7" name="Picture 6" descr="Screen Shot 2012-10-09 at 3.25.05 PM.png"/>
          <p:cNvPicPr>
            <a:picLocks noChangeAspect="1"/>
          </p:cNvPicPr>
          <p:nvPr/>
        </p:nvPicPr>
        <p:blipFill>
          <a:blip r:embed="rId3" cstate="print">
            <a:extLst>
              <a:ext uri="{28A0092B-C50C-407E-A947-70E740481C1C}">
                <a14:useLocalDpi xmlns:a14="http://schemas.microsoft.com/office/drawing/2010/main" xmlns="" xmlns:mv="urn:schemas-microsoft-com:mac:vml" xmlns:mc="http://schemas.openxmlformats.org/markup-compatibility/2006" val="0"/>
              </a:ext>
            </a:extLst>
          </a:blip>
          <a:stretch>
            <a:fillRect/>
          </a:stretch>
        </p:blipFill>
        <p:spPr>
          <a:xfrm>
            <a:off x="2286000" y="3733800"/>
            <a:ext cx="4572000" cy="1333500"/>
          </a:xfrm>
          <a:prstGeom prst="rect">
            <a:avLst/>
          </a:prstGeom>
        </p:spPr>
      </p:pic>
    </p:spTree>
    <p:extLst>
      <p:ext uri="{BB962C8B-B14F-4D97-AF65-F5344CB8AC3E}">
        <p14:creationId xmlns:p14="http://schemas.microsoft.com/office/powerpoint/2010/main" xmlns="" xmlns:mv="urn:schemas-microsoft-com:mac:vml" xmlns:mc="http://schemas.openxmlformats.org/markup-compatibility/2006" val="1146235657"/>
      </p:ext>
    </p:extLst>
  </p:cSld>
  <p:clrMapOvr>
    <a:masterClrMapping/>
  </p:clrMapOvr>
  <mc:AlternateContent xmlns:mc="http://schemas.openxmlformats.org/markup-compatibility/2006">
    <mc:Choice xmlns:p14="http://schemas.microsoft.com/office/powerpoint/2010/main" xmlns=""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schemeClr val="bg1"/>
                </a:solidFill>
                <a:effectLst>
                  <a:outerShdw blurRad="50800" dist="38100" dir="3360000">
                    <a:srgbClr val="000000">
                      <a:alpha val="43000"/>
                    </a:srgbClr>
                  </a:outerShdw>
                </a:effectLst>
                <a:latin typeface="+mn-lt"/>
                <a:cs typeface="Gotham-Medium"/>
              </a:rPr>
              <a:t>Gaining Authority And</a:t>
            </a:r>
            <a:br>
              <a:rPr lang="en-US" sz="4000" dirty="0" smtClean="0">
                <a:solidFill>
                  <a:schemeClr val="bg1"/>
                </a:solidFill>
                <a:effectLst>
                  <a:outerShdw blurRad="50800" dist="38100" dir="3360000">
                    <a:srgbClr val="000000">
                      <a:alpha val="43000"/>
                    </a:srgbClr>
                  </a:outerShdw>
                </a:effectLst>
                <a:latin typeface="+mn-lt"/>
                <a:cs typeface="Gotham-Medium"/>
              </a:rPr>
            </a:br>
            <a:r>
              <a:rPr lang="en-US" sz="4000" dirty="0" smtClean="0">
                <a:solidFill>
                  <a:schemeClr val="bg1"/>
                </a:solidFill>
                <a:effectLst>
                  <a:outerShdw blurRad="50800" dist="38100" dir="3360000">
                    <a:srgbClr val="000000">
                      <a:alpha val="43000"/>
                    </a:srgbClr>
                  </a:outerShdw>
                </a:effectLst>
                <a:latin typeface="+mn-lt"/>
                <a:cs typeface="Gotham-Medium"/>
              </a:rPr>
              <a:t>Building Citations</a:t>
            </a:r>
            <a:endParaRPr lang="en-US" sz="2400" dirty="0">
              <a:solidFill>
                <a:schemeClr val="bg1"/>
              </a:solidFill>
              <a:effectLst>
                <a:outerShdw blurRad="50800" dist="38100" dir="3360000">
                  <a:srgbClr val="000000">
                    <a:alpha val="43000"/>
                  </a:srgbClr>
                </a:outerShdw>
              </a:effectLst>
              <a:latin typeface="+mn-lt"/>
              <a:cs typeface="Gotham-Medium"/>
            </a:endParaRPr>
          </a:p>
        </p:txBody>
      </p:sp>
      <p:sp>
        <p:nvSpPr>
          <p:cNvPr id="3" name="Content Placeholder 2"/>
          <p:cNvSpPr>
            <a:spLocks noGrp="1"/>
          </p:cNvSpPr>
          <p:nvPr>
            <p:ph idx="1"/>
          </p:nvPr>
        </p:nvSpPr>
        <p:spPr>
          <a:xfrm>
            <a:off x="1684868" y="1896533"/>
            <a:ext cx="6849532" cy="3970867"/>
          </a:xfrm>
          <a:effectLst>
            <a:outerShdw blurRad="50800" dist="38100" dir="3480000">
              <a:srgbClr val="000000">
                <a:alpha val="43000"/>
              </a:srgbClr>
            </a:outerShdw>
          </a:effectLst>
        </p:spPr>
        <p:txBody>
          <a:bodyPr wrap="square">
            <a:normAutofit/>
          </a:bodyPr>
          <a:lstStyle/>
          <a:p>
            <a:r>
              <a:rPr lang="en-US" sz="2400" dirty="0" smtClean="0">
                <a:solidFill>
                  <a:schemeClr val="bg1"/>
                </a:solidFill>
                <a:latin typeface="+mn-lt"/>
                <a:cs typeface="Gotham-Medium"/>
              </a:rPr>
              <a:t>Citations = Link </a:t>
            </a:r>
            <a:r>
              <a:rPr lang="en-US" sz="2400" dirty="0" smtClean="0">
                <a:solidFill>
                  <a:schemeClr val="bg1"/>
                </a:solidFill>
                <a:cs typeface="Gotham-Medium"/>
              </a:rPr>
              <a:t>B</a:t>
            </a:r>
            <a:r>
              <a:rPr lang="en-US" sz="2400" dirty="0" smtClean="0">
                <a:solidFill>
                  <a:schemeClr val="bg1"/>
                </a:solidFill>
                <a:latin typeface="+mn-lt"/>
                <a:cs typeface="Gotham-Medium"/>
              </a:rPr>
              <a:t>uilding</a:t>
            </a:r>
          </a:p>
          <a:p>
            <a:pPr lvl="1"/>
            <a:r>
              <a:rPr lang="en-US" sz="1600" dirty="0" smtClean="0">
                <a:solidFill>
                  <a:schemeClr val="bg1"/>
                </a:solidFill>
                <a:latin typeface="+mn-lt"/>
                <a:cs typeface="Gotham-Medium"/>
              </a:rPr>
              <a:t>Third-Party resources (yelp; </a:t>
            </a:r>
            <a:r>
              <a:rPr lang="en-US" sz="1600" dirty="0" err="1" smtClean="0">
                <a:solidFill>
                  <a:schemeClr val="bg1"/>
                </a:solidFill>
                <a:latin typeface="+mn-lt"/>
                <a:cs typeface="Gotham-Medium"/>
              </a:rPr>
              <a:t>yellowpages</a:t>
            </a:r>
            <a:r>
              <a:rPr lang="en-US" sz="1600" dirty="0" smtClean="0">
                <a:solidFill>
                  <a:schemeClr val="bg1"/>
                </a:solidFill>
                <a:latin typeface="+mn-lt"/>
                <a:cs typeface="Gotham-Medium"/>
              </a:rPr>
              <a:t>; </a:t>
            </a:r>
            <a:r>
              <a:rPr lang="en-US" sz="1600" dirty="0" err="1" smtClean="0">
                <a:solidFill>
                  <a:schemeClr val="bg1"/>
                </a:solidFill>
                <a:latin typeface="+mn-lt"/>
                <a:cs typeface="Gotham-Medium"/>
              </a:rPr>
              <a:t>etc</a:t>
            </a:r>
            <a:r>
              <a:rPr lang="en-US" sz="1600" dirty="0" smtClean="0">
                <a:solidFill>
                  <a:schemeClr val="bg1"/>
                </a:solidFill>
                <a:latin typeface="+mn-lt"/>
                <a:cs typeface="Gotham-Medium"/>
              </a:rPr>
              <a:t>)</a:t>
            </a:r>
          </a:p>
          <a:p>
            <a:r>
              <a:rPr lang="en-US" sz="2400" dirty="0" smtClean="0">
                <a:solidFill>
                  <a:schemeClr val="bg1"/>
                </a:solidFill>
                <a:latin typeface="+mn-lt"/>
                <a:cs typeface="Gotham-Medium"/>
              </a:rPr>
              <a:t>Referring </a:t>
            </a:r>
            <a:r>
              <a:rPr lang="en-US" sz="2400" dirty="0">
                <a:solidFill>
                  <a:schemeClr val="bg1"/>
                </a:solidFill>
                <a:latin typeface="+mn-lt"/>
                <a:cs typeface="Gotham-Medium"/>
              </a:rPr>
              <a:t>website must list the company information as it appears in the Places </a:t>
            </a:r>
            <a:r>
              <a:rPr lang="en-US" sz="2400" dirty="0" smtClean="0">
                <a:solidFill>
                  <a:schemeClr val="bg1"/>
                </a:solidFill>
                <a:latin typeface="+mn-lt"/>
                <a:cs typeface="Gotham-Medium"/>
              </a:rPr>
              <a:t>profile</a:t>
            </a:r>
          </a:p>
          <a:p>
            <a:r>
              <a:rPr lang="en-US" sz="2400" dirty="0">
                <a:solidFill>
                  <a:schemeClr val="bg1"/>
                </a:solidFill>
                <a:latin typeface="+mn-lt"/>
                <a:cs typeface="Gotham-Medium"/>
              </a:rPr>
              <a:t>Get reviewed on Google </a:t>
            </a:r>
            <a:r>
              <a:rPr lang="en-US" sz="2400" dirty="0" smtClean="0">
                <a:solidFill>
                  <a:schemeClr val="bg1"/>
                </a:solidFill>
                <a:latin typeface="+mn-lt"/>
                <a:cs typeface="Gotham-Medium"/>
              </a:rPr>
              <a:t>Places</a:t>
            </a:r>
          </a:p>
          <a:p>
            <a:r>
              <a:rPr lang="en-US" sz="2400" dirty="0" smtClean="0">
                <a:solidFill>
                  <a:schemeClr val="bg1"/>
                </a:solidFill>
                <a:latin typeface="+mn-lt"/>
                <a:cs typeface="Gotham-Medium"/>
              </a:rPr>
              <a:t>How can your organic listing help?</a:t>
            </a:r>
          </a:p>
          <a:p>
            <a:pPr lvl="1"/>
            <a:r>
              <a:rPr lang="en-US" sz="2000" dirty="0">
                <a:solidFill>
                  <a:schemeClr val="bg1"/>
                </a:solidFill>
                <a:latin typeface="+mn-lt"/>
                <a:cs typeface="Gotham-Medium"/>
              </a:rPr>
              <a:t>Use location-identifying keywords in page </a:t>
            </a:r>
            <a:r>
              <a:rPr lang="en-US" sz="2000" dirty="0" smtClean="0">
                <a:solidFill>
                  <a:schemeClr val="bg1"/>
                </a:solidFill>
                <a:latin typeface="+mn-lt"/>
                <a:cs typeface="Gotham-Medium"/>
              </a:rPr>
              <a:t>title</a:t>
            </a:r>
          </a:p>
        </p:txBody>
      </p:sp>
    </p:spTree>
    <p:extLst>
      <p:ext uri="{BB962C8B-B14F-4D97-AF65-F5344CB8AC3E}">
        <p14:creationId xmlns:p14="http://schemas.microsoft.com/office/powerpoint/2010/main" xmlns="" xmlns:mv="urn:schemas-microsoft-com:mac:vml" xmlns:mc="http://schemas.openxmlformats.org/markup-compatibility/2006" val="329474831"/>
      </p:ext>
    </p:extLst>
  </p:cSld>
  <p:clrMapOvr>
    <a:masterClrMapping/>
  </p:clrMapOvr>
  <mc:AlternateContent xmlns:mc="http://schemas.openxmlformats.org/markup-compatibility/2006">
    <mc:Choice xmlns:p14="http://schemas.microsoft.com/office/powerpoint/2010/main" xmlns=""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kern="1200" baseline="0" dirty="0" smtClean="0">
                <a:solidFill>
                  <a:schemeClr val="tx1"/>
                </a:solidFill>
                <a:effectLst/>
                <a:latin typeface="+mn-lt"/>
                <a:ea typeface="+mn-ea"/>
                <a:cs typeface="+mn-cs"/>
              </a:rPr>
              <a:t>Local Search: </a:t>
            </a:r>
            <a:r>
              <a:rPr lang="en-US" baseline="0" dirty="0" smtClean="0">
                <a:latin typeface="+mn-lt"/>
              </a:rPr>
              <a:t>Bing, Yahoo, Yellow Pages and Others</a:t>
            </a:r>
            <a:endParaRPr lang="en-US" dirty="0">
              <a:latin typeface="+mn-lt"/>
            </a:endParaRPr>
          </a:p>
        </p:txBody>
      </p:sp>
      <p:sp>
        <p:nvSpPr>
          <p:cNvPr id="3" name="Content Placeholder 2"/>
          <p:cNvSpPr>
            <a:spLocks noGrp="1"/>
          </p:cNvSpPr>
          <p:nvPr>
            <p:ph idx="1"/>
          </p:nvPr>
        </p:nvSpPr>
        <p:spPr/>
        <p:txBody>
          <a:bodyPr/>
          <a:lstStyle/>
          <a:p>
            <a:r>
              <a:rPr lang="en-US" dirty="0" smtClean="0">
                <a:latin typeface="+mn-lt"/>
              </a:rPr>
              <a:t>These Directories Provide Traffic, Too.</a:t>
            </a:r>
          </a:p>
          <a:p>
            <a:r>
              <a:rPr lang="en-US" dirty="0" smtClean="0">
                <a:latin typeface="+mn-lt"/>
              </a:rPr>
              <a:t>Bing - </a:t>
            </a:r>
            <a:r>
              <a:rPr lang="en-US" dirty="0" smtClean="0">
                <a:latin typeface="+mn-lt"/>
                <a:hlinkClick r:id="rId2"/>
              </a:rPr>
              <a:t>www.bing.com/local/us/</a:t>
            </a:r>
            <a:endParaRPr lang="en-US" dirty="0" smtClean="0">
              <a:latin typeface="+mn-lt"/>
            </a:endParaRPr>
          </a:p>
          <a:p>
            <a:r>
              <a:rPr lang="en-US" dirty="0" smtClean="0">
                <a:latin typeface="+mn-lt"/>
              </a:rPr>
              <a:t>Yahoo – </a:t>
            </a:r>
            <a:r>
              <a:rPr lang="en-US" dirty="0" smtClean="0">
                <a:latin typeface="+mn-lt"/>
                <a:hlinkClick r:id="rId3"/>
              </a:rPr>
              <a:t>http://local.yahoo.com</a:t>
            </a:r>
            <a:r>
              <a:rPr lang="en-US" dirty="0" smtClean="0">
                <a:latin typeface="+mn-lt"/>
              </a:rPr>
              <a:t> </a:t>
            </a:r>
          </a:p>
          <a:p>
            <a:r>
              <a:rPr lang="en-US" dirty="0" smtClean="0">
                <a:latin typeface="+mn-lt"/>
              </a:rPr>
              <a:t>Get Listed - </a:t>
            </a:r>
            <a:r>
              <a:rPr lang="en-US" dirty="0" smtClean="0">
                <a:latin typeface="+mn-lt"/>
                <a:hlinkClick r:id="rId4"/>
              </a:rPr>
              <a:t>http://getlisted.org/</a:t>
            </a:r>
            <a:endParaRPr lang="en-US" dirty="0" smtClean="0">
              <a:latin typeface="+mn-lt"/>
            </a:endParaRPr>
          </a:p>
          <a:p>
            <a:r>
              <a:rPr lang="en-US" dirty="0" smtClean="0">
                <a:latin typeface="+mn-lt"/>
              </a:rPr>
              <a:t>It’s easy. Check Get Listed and See all your Listings.  Claim each.</a:t>
            </a:r>
          </a:p>
        </p:txBody>
      </p:sp>
    </p:spTree>
    <p:extLst>
      <p:ext uri="{BB962C8B-B14F-4D97-AF65-F5344CB8AC3E}">
        <p14:creationId xmlns:p14="http://schemas.microsoft.com/office/powerpoint/2010/main" xmlns="" xmlns:mv="urn:schemas-microsoft-com:mac:vml" xmlns:mc="http://schemas.openxmlformats.org/markup-compatibility/2006" val="16494357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Local Search: Tips</a:t>
            </a:r>
            <a:endParaRPr lang="en-US" dirty="0">
              <a:latin typeface="+mn-lt"/>
            </a:endParaRPr>
          </a:p>
        </p:txBody>
      </p:sp>
      <p:sp>
        <p:nvSpPr>
          <p:cNvPr id="3" name="Content Placeholder 2"/>
          <p:cNvSpPr>
            <a:spLocks noGrp="1"/>
          </p:cNvSpPr>
          <p:nvPr>
            <p:ph idx="1"/>
          </p:nvPr>
        </p:nvSpPr>
        <p:spPr/>
        <p:txBody>
          <a:bodyPr/>
          <a:lstStyle/>
          <a:p>
            <a:r>
              <a:rPr lang="en-US" dirty="0" smtClean="0">
                <a:latin typeface="+mn-lt"/>
              </a:rPr>
              <a:t>Local is becoming </a:t>
            </a:r>
            <a:r>
              <a:rPr lang="en-US" dirty="0" smtClean="0"/>
              <a:t>M</a:t>
            </a:r>
            <a:r>
              <a:rPr lang="en-US" dirty="0" smtClean="0">
                <a:latin typeface="+mn-lt"/>
              </a:rPr>
              <a:t>ore Important.</a:t>
            </a:r>
          </a:p>
          <a:p>
            <a:r>
              <a:rPr lang="en-US" dirty="0" smtClean="0">
                <a:latin typeface="+mn-lt"/>
              </a:rPr>
              <a:t>Personalized Search shows Local </a:t>
            </a:r>
            <a:r>
              <a:rPr lang="en-US" dirty="0" smtClean="0"/>
              <a:t>R</a:t>
            </a:r>
            <a:r>
              <a:rPr lang="en-US" dirty="0" smtClean="0">
                <a:latin typeface="+mn-lt"/>
              </a:rPr>
              <a:t>esults </a:t>
            </a:r>
            <a:r>
              <a:rPr lang="en-US" dirty="0" smtClean="0"/>
              <a:t>A</a:t>
            </a:r>
            <a:r>
              <a:rPr lang="en-US" dirty="0" smtClean="0">
                <a:latin typeface="+mn-lt"/>
              </a:rPr>
              <a:t>utomatically.  </a:t>
            </a:r>
          </a:p>
          <a:p>
            <a:r>
              <a:rPr lang="en-US" dirty="0" smtClean="0">
                <a:latin typeface="+mn-lt"/>
              </a:rPr>
              <a:t>Build your Local Directory Profiles Online and Get Citations to Each Profile.</a:t>
            </a:r>
            <a:endParaRPr lang="en-US" dirty="0">
              <a:latin typeface="+mn-lt"/>
            </a:endParaRPr>
          </a:p>
        </p:txBody>
      </p:sp>
    </p:spTree>
    <p:extLst>
      <p:ext uri="{BB962C8B-B14F-4D97-AF65-F5344CB8AC3E}">
        <p14:creationId xmlns:p14="http://schemas.microsoft.com/office/powerpoint/2010/main" xmlns="" xmlns:mv="urn:schemas-microsoft-com:mac:vml" xmlns:mc="http://schemas.openxmlformats.org/markup-compatibility/2006" val="22480033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Newsletters</a:t>
            </a:r>
            <a:endParaRPr lang="en-US" dirty="0">
              <a:latin typeface="+mn-lt"/>
            </a:endParaRPr>
          </a:p>
        </p:txBody>
      </p:sp>
      <p:sp>
        <p:nvSpPr>
          <p:cNvPr id="3" name="Content Placeholder 2"/>
          <p:cNvSpPr>
            <a:spLocks noGrp="1"/>
          </p:cNvSpPr>
          <p:nvPr>
            <p:ph idx="1"/>
          </p:nvPr>
        </p:nvSpPr>
        <p:spPr/>
        <p:txBody>
          <a:bodyPr>
            <a:normAutofit/>
          </a:bodyPr>
          <a:lstStyle/>
          <a:p>
            <a:r>
              <a:rPr lang="en-US" dirty="0" smtClean="0">
                <a:latin typeface="+mn-lt"/>
              </a:rPr>
              <a:t>The List – This is your most important area.  No Spam.  Only People Who Opt-In.</a:t>
            </a:r>
          </a:p>
          <a:p>
            <a:r>
              <a:rPr lang="en-US" dirty="0" smtClean="0">
                <a:latin typeface="+mn-lt"/>
              </a:rPr>
              <a:t>The Content – Provide Useful Content.  Not Just ME, ME, &amp; ME.</a:t>
            </a:r>
          </a:p>
          <a:p>
            <a:r>
              <a:rPr lang="en-US" dirty="0" smtClean="0">
                <a:latin typeface="+mn-lt"/>
              </a:rPr>
              <a:t>The Platform – Use a Third-Party (</a:t>
            </a:r>
            <a:r>
              <a:rPr lang="en-US" dirty="0" smtClean="0">
                <a:latin typeface="+mn-lt"/>
                <a:hlinkClick r:id="rId2"/>
              </a:rPr>
              <a:t>www.mailchimp.com</a:t>
            </a:r>
            <a:r>
              <a:rPr lang="en-US" dirty="0" smtClean="0">
                <a:latin typeface="+mn-lt"/>
              </a:rPr>
              <a:t> is who we use). </a:t>
            </a:r>
            <a:r>
              <a:rPr lang="en-US" dirty="0" err="1" smtClean="0">
                <a:latin typeface="+mn-lt"/>
              </a:rPr>
              <a:t>ConstantContact</a:t>
            </a:r>
            <a:r>
              <a:rPr lang="en-US" dirty="0" smtClean="0">
                <a:latin typeface="+mn-lt"/>
              </a:rPr>
              <a:t> and </a:t>
            </a:r>
            <a:r>
              <a:rPr lang="en-US" dirty="0" err="1" smtClean="0">
                <a:latin typeface="+mn-lt"/>
              </a:rPr>
              <a:t>CampaignMonitor</a:t>
            </a:r>
            <a:r>
              <a:rPr lang="en-US" dirty="0" smtClean="0">
                <a:latin typeface="+mn-lt"/>
              </a:rPr>
              <a:t> are good.</a:t>
            </a:r>
          </a:p>
        </p:txBody>
      </p:sp>
    </p:spTree>
    <p:extLst>
      <p:ext uri="{BB962C8B-B14F-4D97-AF65-F5344CB8AC3E}">
        <p14:creationId xmlns:p14="http://schemas.microsoft.com/office/powerpoint/2010/main" xmlns="" xmlns:mv="urn:schemas-microsoft-com:mac:vml" xmlns:mc="http://schemas.openxmlformats.org/markup-compatibility/2006" val="3579396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latin typeface="+mn-lt"/>
              </a:rPr>
              <a:t>Online Results: Case Study #2</a:t>
            </a:r>
            <a:endParaRPr lang="en-US" dirty="0">
              <a:latin typeface="+mn-lt"/>
            </a:endParaRPr>
          </a:p>
        </p:txBody>
      </p:sp>
      <p:sp>
        <p:nvSpPr>
          <p:cNvPr id="4" name="Content Placeholder 3"/>
          <p:cNvSpPr>
            <a:spLocks noGrp="1"/>
          </p:cNvSpPr>
          <p:nvPr>
            <p:ph sz="half" idx="1"/>
          </p:nvPr>
        </p:nvSpPr>
        <p:spPr/>
        <p:txBody>
          <a:bodyPr>
            <a:normAutofit/>
          </a:bodyPr>
          <a:lstStyle/>
          <a:p>
            <a:r>
              <a:rPr lang="en-US" b="1" dirty="0" smtClean="0">
                <a:latin typeface="+mn-lt"/>
              </a:rPr>
              <a:t>Firm:</a:t>
            </a:r>
            <a:r>
              <a:rPr lang="en-US" dirty="0" smtClean="0">
                <a:latin typeface="+mn-lt"/>
              </a:rPr>
              <a:t> Bloom Legal</a:t>
            </a:r>
          </a:p>
          <a:p>
            <a:r>
              <a:rPr lang="en-US" dirty="0" smtClean="0">
                <a:latin typeface="+mn-lt"/>
              </a:rPr>
              <a:t>Type:  Solo Practitioner</a:t>
            </a:r>
          </a:p>
          <a:p>
            <a:r>
              <a:rPr lang="en-US" b="1" dirty="0" smtClean="0">
                <a:latin typeface="+mn-lt"/>
              </a:rPr>
              <a:t>Practice:  </a:t>
            </a:r>
            <a:r>
              <a:rPr lang="en-US" dirty="0" smtClean="0">
                <a:latin typeface="+mn-lt"/>
              </a:rPr>
              <a:t>Criminal Law</a:t>
            </a:r>
          </a:p>
          <a:p>
            <a:r>
              <a:rPr lang="en-US" b="1" dirty="0" smtClean="0">
                <a:latin typeface="+mn-lt"/>
              </a:rPr>
              <a:t>Result:</a:t>
            </a:r>
            <a:r>
              <a:rPr lang="en-US" dirty="0" smtClean="0">
                <a:latin typeface="+mn-lt"/>
              </a:rPr>
              <a:t> </a:t>
            </a:r>
            <a:br>
              <a:rPr lang="en-US" dirty="0" smtClean="0">
                <a:latin typeface="+mn-lt"/>
              </a:rPr>
            </a:br>
            <a:r>
              <a:rPr lang="en-US" dirty="0" smtClean="0">
                <a:solidFill>
                  <a:srgbClr val="FFC000"/>
                </a:solidFill>
                <a:latin typeface="+mn-lt"/>
              </a:rPr>
              <a:t>2 to 3 inquiries</a:t>
            </a:r>
            <a:r>
              <a:rPr lang="en-US" dirty="0" smtClean="0">
                <a:solidFill>
                  <a:srgbClr val="FFC000"/>
                </a:solidFill>
              </a:rPr>
              <a:t>/</a:t>
            </a:r>
            <a:r>
              <a:rPr lang="en-US" dirty="0" smtClean="0">
                <a:solidFill>
                  <a:srgbClr val="FFC000"/>
                </a:solidFill>
                <a:latin typeface="+mn-lt"/>
              </a:rPr>
              <a:t> day</a:t>
            </a:r>
            <a:r>
              <a:rPr lang="en-US" dirty="0" smtClean="0">
                <a:latin typeface="+mn-lt"/>
              </a:rPr>
              <a:t>.</a:t>
            </a:r>
          </a:p>
          <a:p>
            <a:r>
              <a:rPr lang="en-US" dirty="0" smtClean="0">
                <a:latin typeface="+mn-lt"/>
              </a:rPr>
              <a:t>Tactics:  Website, Blogging, Articles, Social Media, and Pay-Per-Click</a:t>
            </a:r>
          </a:p>
        </p:txBody>
      </p:sp>
      <p:pic>
        <p:nvPicPr>
          <p:cNvPr id="6" name="Content Placeholder 5" descr="bloom.png"/>
          <p:cNvPicPr>
            <a:picLocks noGrp="1" noChangeAspect="1"/>
          </p:cNvPicPr>
          <p:nvPr>
            <p:ph sz="half" idx="2"/>
          </p:nvPr>
        </p:nvPicPr>
        <p:blipFill>
          <a:blip r:embed="rId2" cstate="print"/>
          <a:stretch>
            <a:fillRect/>
          </a:stretch>
        </p:blipFill>
        <p:spPr>
          <a:xfrm>
            <a:off x="4648200" y="2342343"/>
            <a:ext cx="4038600" cy="3041677"/>
          </a:xfrm>
        </p:spPr>
      </p:pic>
    </p:spTree>
    <p:extLst>
      <p:ext uri="{BB962C8B-B14F-4D97-AF65-F5344CB8AC3E}">
        <p14:creationId xmlns:p14="http://schemas.microsoft.com/office/powerpoint/2010/main" xmlns="" xmlns:mv="urn:schemas-microsoft-com:mac:vml" xmlns:mc="http://schemas.openxmlformats.org/markup-compatibility/2006" val="4059200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Internet Advertising &amp; PPC</a:t>
            </a:r>
            <a:endParaRPr lang="en-US" dirty="0">
              <a:latin typeface="+mn-lt"/>
            </a:endParaRPr>
          </a:p>
        </p:txBody>
      </p:sp>
      <p:pic>
        <p:nvPicPr>
          <p:cNvPr id="4" name="Content Placeholder 3" descr="ppc.png"/>
          <p:cNvPicPr>
            <a:picLocks noGrp="1" noChangeAspect="1"/>
          </p:cNvPicPr>
          <p:nvPr>
            <p:ph idx="1"/>
          </p:nvPr>
        </p:nvPicPr>
        <p:blipFill>
          <a:blip r:embed="rId2" cstate="print"/>
          <a:stretch>
            <a:fillRect/>
          </a:stretch>
        </p:blipFill>
        <p:spPr>
          <a:xfrm>
            <a:off x="1295400" y="1653381"/>
            <a:ext cx="6553200" cy="4419600"/>
          </a:xfrm>
        </p:spPr>
      </p:pic>
    </p:spTree>
    <p:extLst>
      <p:ext uri="{BB962C8B-B14F-4D97-AF65-F5344CB8AC3E}">
        <p14:creationId xmlns:p14="http://schemas.microsoft.com/office/powerpoint/2010/main" xmlns="" xmlns:mv="urn:schemas-microsoft-com:mac:vml" xmlns:mc="http://schemas.openxmlformats.org/markup-compatibility/2006" val="25849912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latin typeface="+mn-lt"/>
              </a:rPr>
              <a:t>Internet Advertising: Google PPC</a:t>
            </a:r>
            <a:endParaRPr lang="en-US" dirty="0">
              <a:latin typeface="+mn-lt"/>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mn-lt"/>
              </a:rPr>
              <a:t>Quick and Easy Setup</a:t>
            </a:r>
          </a:p>
          <a:p>
            <a:r>
              <a:rPr lang="en-US" dirty="0" smtClean="0">
                <a:latin typeface="+mn-lt"/>
              </a:rPr>
              <a:t>Bidding Increased Significantly in Key Areas</a:t>
            </a:r>
          </a:p>
          <a:p>
            <a:r>
              <a:rPr lang="en-US" dirty="0" smtClean="0">
                <a:latin typeface="+mn-lt"/>
              </a:rPr>
              <a:t>Set Up Campaign</a:t>
            </a:r>
          </a:p>
          <a:p>
            <a:pPr lvl="1"/>
            <a:r>
              <a:rPr lang="en-US" dirty="0" smtClean="0">
                <a:latin typeface="+mn-lt"/>
              </a:rPr>
              <a:t>Ads</a:t>
            </a:r>
          </a:p>
          <a:p>
            <a:pPr lvl="1"/>
            <a:r>
              <a:rPr lang="en-US" dirty="0" smtClean="0">
                <a:latin typeface="+mn-lt"/>
              </a:rPr>
              <a:t>AdGroups</a:t>
            </a:r>
          </a:p>
          <a:p>
            <a:pPr lvl="1"/>
            <a:r>
              <a:rPr lang="en-US" dirty="0" smtClean="0">
                <a:latin typeface="+mn-lt"/>
              </a:rPr>
              <a:t>Keywords</a:t>
            </a:r>
          </a:p>
          <a:p>
            <a:r>
              <a:rPr lang="en-US" dirty="0" smtClean="0">
                <a:latin typeface="+mn-lt"/>
              </a:rPr>
              <a:t>Create Unique Landing Pages</a:t>
            </a:r>
          </a:p>
          <a:p>
            <a:pPr lvl="1"/>
            <a:r>
              <a:rPr lang="en-US" dirty="0" smtClean="0">
                <a:latin typeface="+mn-lt"/>
              </a:rPr>
              <a:t>The more targeted your ads and pages are, the higher your quality score.  You can spend less on bids.</a:t>
            </a:r>
          </a:p>
          <a:p>
            <a:r>
              <a:rPr lang="en-US" dirty="0" smtClean="0">
                <a:latin typeface="+mn-lt"/>
              </a:rPr>
              <a:t>Budget $1,000 to $2,000 a month (at least).</a:t>
            </a:r>
          </a:p>
          <a:p>
            <a:pPr lvl="1"/>
            <a:r>
              <a:rPr lang="en-US" sz="2000" dirty="0" smtClean="0">
                <a:latin typeface="+mn-lt"/>
              </a:rPr>
              <a:t>Some </a:t>
            </a:r>
            <a:r>
              <a:rPr lang="en-US" sz="2000" dirty="0" smtClean="0"/>
              <a:t>c</a:t>
            </a:r>
            <a:r>
              <a:rPr lang="en-US" sz="2000" dirty="0" smtClean="0">
                <a:latin typeface="+mn-lt"/>
              </a:rPr>
              <a:t>ampaigns run through that in a week (or day).</a:t>
            </a:r>
          </a:p>
        </p:txBody>
      </p:sp>
      <p:pic>
        <p:nvPicPr>
          <p:cNvPr id="4098" name="Picture 2" descr="C:\Users\peteboyd.peteboyd-PC\Desktop\images.jpg"/>
          <p:cNvPicPr>
            <a:picLocks noChangeAspect="1" noChangeArrowheads="1"/>
          </p:cNvPicPr>
          <p:nvPr/>
        </p:nvPicPr>
        <p:blipFill>
          <a:blip r:embed="rId2" cstate="print"/>
          <a:srcRect/>
          <a:stretch>
            <a:fillRect/>
          </a:stretch>
        </p:blipFill>
        <p:spPr bwMode="auto">
          <a:xfrm>
            <a:off x="6096000" y="2590800"/>
            <a:ext cx="2609850" cy="1752600"/>
          </a:xfrm>
          <a:prstGeom prst="rect">
            <a:avLst/>
          </a:prstGeom>
          <a:noFill/>
        </p:spPr>
      </p:pic>
    </p:spTree>
    <p:extLst>
      <p:ext uri="{BB962C8B-B14F-4D97-AF65-F5344CB8AC3E}">
        <p14:creationId xmlns:p14="http://schemas.microsoft.com/office/powerpoint/2010/main" xmlns="" xmlns:mv="urn:schemas-microsoft-com:mac:vml" xmlns:mc="http://schemas.openxmlformats.org/markup-compatibility/2006" val="1828029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latin typeface="+mn-lt"/>
              </a:rPr>
              <a:t>Internet Advertising </a:t>
            </a:r>
            <a:r>
              <a:rPr lang="en-US" kern="1200" dirty="0" smtClean="0">
                <a:solidFill>
                  <a:schemeClr val="tx1"/>
                </a:solidFill>
                <a:effectLst/>
                <a:latin typeface="+mn-lt"/>
                <a:ea typeface="+mn-ea"/>
                <a:cs typeface="+mn-cs"/>
              </a:rPr>
              <a:t>: </a:t>
            </a:r>
            <a:r>
              <a:rPr lang="en-US" dirty="0" smtClean="0">
                <a:latin typeface="+mn-lt"/>
              </a:rPr>
              <a:t>Bing PPC</a:t>
            </a:r>
            <a:endParaRPr lang="en-US" dirty="0">
              <a:latin typeface="+mn-lt"/>
            </a:endParaRPr>
          </a:p>
        </p:txBody>
      </p:sp>
      <p:sp>
        <p:nvSpPr>
          <p:cNvPr id="3" name="Content Placeholder 2"/>
          <p:cNvSpPr>
            <a:spLocks noGrp="1"/>
          </p:cNvSpPr>
          <p:nvPr>
            <p:ph idx="1"/>
          </p:nvPr>
        </p:nvSpPr>
        <p:spPr/>
        <p:txBody>
          <a:bodyPr/>
          <a:lstStyle/>
          <a:p>
            <a:r>
              <a:rPr lang="en-US" dirty="0" smtClean="0">
                <a:latin typeface="+mn-lt"/>
              </a:rPr>
              <a:t>Typical Budget is about 10% to 25% of Google Campaign.</a:t>
            </a:r>
          </a:p>
          <a:p>
            <a:r>
              <a:rPr lang="en-US" dirty="0" smtClean="0">
                <a:latin typeface="+mn-lt"/>
              </a:rPr>
              <a:t>Traffic is Usually 20% or Less of Google.</a:t>
            </a:r>
          </a:p>
          <a:p>
            <a:r>
              <a:rPr lang="en-US" dirty="0" smtClean="0">
                <a:latin typeface="+mn-lt"/>
              </a:rPr>
              <a:t>Same Overall Setup.  Bid prices are less.</a:t>
            </a:r>
            <a:endParaRPr lang="en-US" dirty="0">
              <a:latin typeface="+mn-lt"/>
            </a:endParaRPr>
          </a:p>
        </p:txBody>
      </p:sp>
      <p:pic>
        <p:nvPicPr>
          <p:cNvPr id="8194" name="Picture 2" descr="C:\Users\peteboyd.peteboyd-PC\Desktop\bing.png"/>
          <p:cNvPicPr>
            <a:picLocks noChangeAspect="1" noChangeArrowheads="1"/>
          </p:cNvPicPr>
          <p:nvPr/>
        </p:nvPicPr>
        <p:blipFill>
          <a:blip r:embed="rId2" cstate="print"/>
          <a:srcRect/>
          <a:stretch>
            <a:fillRect/>
          </a:stretch>
        </p:blipFill>
        <p:spPr bwMode="auto">
          <a:xfrm>
            <a:off x="609600" y="3810000"/>
            <a:ext cx="6248400" cy="2476500"/>
          </a:xfrm>
          <a:prstGeom prst="rect">
            <a:avLst/>
          </a:prstGeom>
          <a:noFill/>
        </p:spPr>
      </p:pic>
    </p:spTree>
    <p:extLst>
      <p:ext uri="{BB962C8B-B14F-4D97-AF65-F5344CB8AC3E}">
        <p14:creationId xmlns:p14="http://schemas.microsoft.com/office/powerpoint/2010/main" xmlns="" xmlns:mv="urn:schemas-microsoft-com:mac:vml" xmlns:mc="http://schemas.openxmlformats.org/markup-compatibility/2006" val="32070866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latin typeface="+mn-lt"/>
              </a:rPr>
              <a:t>Internet Advertising: Retargeting</a:t>
            </a:r>
            <a:endParaRPr lang="en-US" dirty="0">
              <a:latin typeface="+mn-lt"/>
            </a:endParaRPr>
          </a:p>
        </p:txBody>
      </p:sp>
      <p:sp>
        <p:nvSpPr>
          <p:cNvPr id="3" name="Content Placeholder 2"/>
          <p:cNvSpPr>
            <a:spLocks noGrp="1"/>
          </p:cNvSpPr>
          <p:nvPr>
            <p:ph idx="1"/>
          </p:nvPr>
        </p:nvSpPr>
        <p:spPr/>
        <p:txBody>
          <a:bodyPr/>
          <a:lstStyle/>
          <a:p>
            <a:r>
              <a:rPr lang="en-US" dirty="0" smtClean="0">
                <a:latin typeface="+mn-lt"/>
              </a:rPr>
              <a:t>Great Way to Brand your Firm</a:t>
            </a:r>
          </a:p>
          <a:p>
            <a:r>
              <a:rPr lang="en-US" dirty="0" smtClean="0">
                <a:latin typeface="+mn-lt"/>
              </a:rPr>
              <a:t>User Sees your Ad on OTHER websites, only if they have visited your website. </a:t>
            </a:r>
          </a:p>
        </p:txBody>
      </p:sp>
      <p:pic>
        <p:nvPicPr>
          <p:cNvPr id="9218" name="Picture 2" descr="C:\Users\peteboyd.peteboyd-PC\Desktop\fark.png"/>
          <p:cNvPicPr>
            <a:picLocks noChangeAspect="1" noChangeArrowheads="1"/>
          </p:cNvPicPr>
          <p:nvPr/>
        </p:nvPicPr>
        <p:blipFill>
          <a:blip r:embed="rId2" cstate="print"/>
          <a:srcRect/>
          <a:stretch>
            <a:fillRect/>
          </a:stretch>
        </p:blipFill>
        <p:spPr bwMode="auto">
          <a:xfrm>
            <a:off x="609600" y="3352800"/>
            <a:ext cx="5780976" cy="3074987"/>
          </a:xfrm>
          <a:prstGeom prst="rect">
            <a:avLst/>
          </a:prstGeom>
          <a:noFill/>
        </p:spPr>
      </p:pic>
      <p:cxnSp>
        <p:nvCxnSpPr>
          <p:cNvPr id="6" name="Straight Arrow Connector 5"/>
          <p:cNvCxnSpPr/>
          <p:nvPr/>
        </p:nvCxnSpPr>
        <p:spPr>
          <a:xfrm flipH="1" flipV="1">
            <a:off x="4648200" y="3657600"/>
            <a:ext cx="3048000" cy="762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7" name="Straight Arrow Connector 6"/>
          <p:cNvCxnSpPr/>
          <p:nvPr/>
        </p:nvCxnSpPr>
        <p:spPr>
          <a:xfrm flipH="1">
            <a:off x="5410200" y="3733800"/>
            <a:ext cx="2286000" cy="13716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1" name="TextBox 10"/>
          <p:cNvSpPr txBox="1"/>
          <p:nvPr/>
        </p:nvSpPr>
        <p:spPr>
          <a:xfrm>
            <a:off x="7666095" y="3505200"/>
            <a:ext cx="1477905" cy="2031325"/>
          </a:xfrm>
          <a:prstGeom prst="rect">
            <a:avLst/>
          </a:prstGeom>
          <a:noFill/>
        </p:spPr>
        <p:txBody>
          <a:bodyPr wrap="square" rtlCol="0">
            <a:spAutoFit/>
          </a:bodyPr>
          <a:lstStyle/>
          <a:p>
            <a:r>
              <a:rPr lang="en-US" i="1" dirty="0" smtClean="0"/>
              <a:t>I’ve been to these sites recently, </a:t>
            </a:r>
          </a:p>
          <a:p>
            <a:r>
              <a:rPr lang="en-US" i="1" dirty="0" smtClean="0"/>
              <a:t>so the ads appear in more normal browsing.</a:t>
            </a:r>
          </a:p>
        </p:txBody>
      </p:sp>
    </p:spTree>
    <p:extLst>
      <p:ext uri="{BB962C8B-B14F-4D97-AF65-F5344CB8AC3E}">
        <p14:creationId xmlns:p14="http://schemas.microsoft.com/office/powerpoint/2010/main" xmlns="" xmlns:mv="urn:schemas-microsoft-com:mac:vml" xmlns:mc="http://schemas.openxmlformats.org/markup-compatibility/2006" val="33426409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Advertising: Tips</a:t>
            </a:r>
            <a:endParaRPr lang="en-US" dirty="0">
              <a:latin typeface="+mn-lt"/>
            </a:endParaRPr>
          </a:p>
        </p:txBody>
      </p:sp>
      <p:sp>
        <p:nvSpPr>
          <p:cNvPr id="3" name="Content Placeholder 2"/>
          <p:cNvSpPr>
            <a:spLocks noGrp="1"/>
          </p:cNvSpPr>
          <p:nvPr>
            <p:ph idx="1"/>
          </p:nvPr>
        </p:nvSpPr>
        <p:spPr/>
        <p:txBody>
          <a:bodyPr/>
          <a:lstStyle/>
          <a:p>
            <a:r>
              <a:rPr lang="en-US" dirty="0" smtClean="0">
                <a:latin typeface="+mn-lt"/>
              </a:rPr>
              <a:t>Use Google Adwords</a:t>
            </a:r>
          </a:p>
          <a:p>
            <a:r>
              <a:rPr lang="en-US" dirty="0" smtClean="0">
                <a:latin typeface="+mn-lt"/>
              </a:rPr>
              <a:t>If works, </a:t>
            </a:r>
            <a:r>
              <a:rPr lang="en-US" dirty="0" smtClean="0"/>
              <a:t>E</a:t>
            </a:r>
            <a:r>
              <a:rPr lang="en-US" dirty="0" smtClean="0">
                <a:latin typeface="+mn-lt"/>
              </a:rPr>
              <a:t>xpand to Bing and Retargeting Ads</a:t>
            </a:r>
          </a:p>
          <a:p>
            <a:r>
              <a:rPr lang="en-US" dirty="0" smtClean="0">
                <a:latin typeface="+mn-lt"/>
              </a:rPr>
              <a:t>Target your Audience</a:t>
            </a:r>
          </a:p>
          <a:p>
            <a:r>
              <a:rPr lang="en-US" dirty="0" smtClean="0">
                <a:latin typeface="+mn-lt"/>
              </a:rPr>
              <a:t>Set Budget Limits</a:t>
            </a:r>
          </a:p>
          <a:p>
            <a:r>
              <a:rPr lang="en-US" dirty="0" smtClean="0">
                <a:latin typeface="+mn-lt"/>
              </a:rPr>
              <a:t>Set Ad Variations &amp; Landing Pages</a:t>
            </a:r>
          </a:p>
          <a:p>
            <a:r>
              <a:rPr lang="en-US" dirty="0" smtClean="0">
                <a:latin typeface="+mn-lt"/>
              </a:rPr>
              <a:t>Test, Test &amp; Test</a:t>
            </a:r>
            <a:endParaRPr lang="en-US" dirty="0">
              <a:latin typeface="+mn-lt"/>
            </a:endParaRPr>
          </a:p>
        </p:txBody>
      </p:sp>
    </p:spTree>
    <p:extLst>
      <p:ext uri="{BB962C8B-B14F-4D97-AF65-F5344CB8AC3E}">
        <p14:creationId xmlns:p14="http://schemas.microsoft.com/office/powerpoint/2010/main" xmlns="" xmlns:mv="urn:schemas-microsoft-com:mac:vml" xmlns:mc="http://schemas.openxmlformats.org/markup-compatibility/2006" val="33907828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Social Media</a:t>
            </a:r>
            <a:endParaRPr lang="en-US" dirty="0">
              <a:latin typeface="+mn-lt"/>
            </a:endParaRPr>
          </a:p>
        </p:txBody>
      </p:sp>
      <p:pic>
        <p:nvPicPr>
          <p:cNvPr id="10242" name="Picture 2" descr="C:\Users\peteboyd.peteboyd-PC\Desktop\flogo.jpg"/>
          <p:cNvPicPr>
            <a:picLocks noChangeAspect="1" noChangeArrowheads="1"/>
          </p:cNvPicPr>
          <p:nvPr/>
        </p:nvPicPr>
        <p:blipFill>
          <a:blip r:embed="rId2" cstate="print"/>
          <a:srcRect/>
          <a:stretch>
            <a:fillRect/>
          </a:stretch>
        </p:blipFill>
        <p:spPr bwMode="auto">
          <a:xfrm>
            <a:off x="1066799" y="1523999"/>
            <a:ext cx="1879600" cy="1879600"/>
          </a:xfrm>
          <a:prstGeom prst="rect">
            <a:avLst/>
          </a:prstGeom>
          <a:noFill/>
        </p:spPr>
      </p:pic>
      <p:pic>
        <p:nvPicPr>
          <p:cNvPr id="10243" name="Picture 3" descr="C:\Users\peteboyd.peteboyd-PC\Desktop\images.jpg"/>
          <p:cNvPicPr>
            <a:picLocks noChangeAspect="1" noChangeArrowheads="1"/>
          </p:cNvPicPr>
          <p:nvPr/>
        </p:nvPicPr>
        <p:blipFill>
          <a:blip r:embed="rId3" cstate="print"/>
          <a:srcRect/>
          <a:stretch>
            <a:fillRect/>
          </a:stretch>
        </p:blipFill>
        <p:spPr bwMode="auto">
          <a:xfrm>
            <a:off x="3352800" y="1447800"/>
            <a:ext cx="1981200" cy="1981200"/>
          </a:xfrm>
          <a:prstGeom prst="rect">
            <a:avLst/>
          </a:prstGeom>
          <a:noFill/>
        </p:spPr>
      </p:pic>
      <p:pic>
        <p:nvPicPr>
          <p:cNvPr id="10244" name="Picture 4" descr="C:\Users\peteboyd.peteboyd-PC\Desktop\images.jpg"/>
          <p:cNvPicPr>
            <a:picLocks noChangeAspect="1" noChangeArrowheads="1"/>
          </p:cNvPicPr>
          <p:nvPr/>
        </p:nvPicPr>
        <p:blipFill>
          <a:blip r:embed="rId4" cstate="print"/>
          <a:srcRect/>
          <a:stretch>
            <a:fillRect/>
          </a:stretch>
        </p:blipFill>
        <p:spPr bwMode="auto">
          <a:xfrm>
            <a:off x="5638799" y="1447799"/>
            <a:ext cx="2030089" cy="2057400"/>
          </a:xfrm>
          <a:prstGeom prst="rect">
            <a:avLst/>
          </a:prstGeom>
          <a:noFill/>
        </p:spPr>
      </p:pic>
      <p:pic>
        <p:nvPicPr>
          <p:cNvPr id="10246" name="Picture 6" descr="C:\Users\peteboyd.peteboyd-PC\Desktop\images.jpg"/>
          <p:cNvPicPr>
            <a:picLocks noChangeAspect="1" noChangeArrowheads="1"/>
          </p:cNvPicPr>
          <p:nvPr/>
        </p:nvPicPr>
        <p:blipFill>
          <a:blip r:embed="rId5" cstate="print"/>
          <a:srcRect/>
          <a:stretch>
            <a:fillRect/>
          </a:stretch>
        </p:blipFill>
        <p:spPr bwMode="auto">
          <a:xfrm>
            <a:off x="1066799" y="3733799"/>
            <a:ext cx="1943100" cy="1943100"/>
          </a:xfrm>
          <a:prstGeom prst="rect">
            <a:avLst/>
          </a:prstGeom>
          <a:noFill/>
        </p:spPr>
      </p:pic>
      <p:pic>
        <p:nvPicPr>
          <p:cNvPr id="10247" name="Picture 7" descr="C:\Users\peteboyd.peteboyd-PC\Desktop\images.jpg"/>
          <p:cNvPicPr>
            <a:picLocks noChangeAspect="1" noChangeArrowheads="1"/>
          </p:cNvPicPr>
          <p:nvPr/>
        </p:nvPicPr>
        <p:blipFill>
          <a:blip r:embed="rId6" cstate="print"/>
          <a:srcRect/>
          <a:stretch>
            <a:fillRect/>
          </a:stretch>
        </p:blipFill>
        <p:spPr bwMode="auto">
          <a:xfrm>
            <a:off x="3505199" y="4267199"/>
            <a:ext cx="4257675" cy="1076325"/>
          </a:xfrm>
          <a:prstGeom prst="rect">
            <a:avLst/>
          </a:prstGeom>
          <a:noFill/>
        </p:spPr>
      </p:pic>
    </p:spTree>
    <p:extLst>
      <p:ext uri="{BB962C8B-B14F-4D97-AF65-F5344CB8AC3E}">
        <p14:creationId xmlns:p14="http://schemas.microsoft.com/office/powerpoint/2010/main" xmlns="" xmlns:mv="urn:schemas-microsoft-com:mac:vml" xmlns:mc="http://schemas.openxmlformats.org/markup-compatibility/2006" val="36309951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Listen, Engage, Share.</a:t>
            </a:r>
            <a:endParaRPr lang="en-US" dirty="0">
              <a:latin typeface="+mn-lt"/>
            </a:endParaRPr>
          </a:p>
        </p:txBody>
      </p:sp>
      <p:sp>
        <p:nvSpPr>
          <p:cNvPr id="3" name="Content Placeholder 2"/>
          <p:cNvSpPr>
            <a:spLocks noGrp="1"/>
          </p:cNvSpPr>
          <p:nvPr>
            <p:ph idx="1"/>
          </p:nvPr>
        </p:nvSpPr>
        <p:spPr/>
        <p:txBody>
          <a:bodyPr/>
          <a:lstStyle/>
          <a:p>
            <a:r>
              <a:rPr lang="en-US" dirty="0" smtClean="0">
                <a:latin typeface="+mn-lt"/>
              </a:rPr>
              <a:t>What to Post</a:t>
            </a:r>
          </a:p>
          <a:p>
            <a:r>
              <a:rPr lang="en-US" dirty="0" smtClean="0">
                <a:latin typeface="+mn-lt"/>
              </a:rPr>
              <a:t>Frequency</a:t>
            </a:r>
          </a:p>
          <a:p>
            <a:pPr lvl="1"/>
            <a:r>
              <a:rPr lang="en-US" dirty="0" smtClean="0">
                <a:latin typeface="+mn-lt"/>
              </a:rPr>
              <a:t>“I don’t have enough time.” Yeah, you do.</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kern="1200" dirty="0" smtClean="0">
                <a:solidFill>
                  <a:schemeClr val="tx1"/>
                </a:solidFill>
                <a:effectLst/>
                <a:latin typeface="+mn-lt"/>
                <a:ea typeface="+mn-ea"/>
                <a:cs typeface="+mn-cs"/>
              </a:rPr>
              <a:t>Social Media: </a:t>
            </a:r>
            <a:r>
              <a:rPr lang="en-US" dirty="0" smtClean="0">
                <a:latin typeface="+mn-lt"/>
              </a:rPr>
              <a:t>Guidelines</a:t>
            </a:r>
            <a:endParaRPr lang="en-US" dirty="0">
              <a:latin typeface="+mn-lt"/>
            </a:endParaRPr>
          </a:p>
        </p:txBody>
      </p:sp>
      <p:sp>
        <p:nvSpPr>
          <p:cNvPr id="3" name="Content Placeholder 2"/>
          <p:cNvSpPr>
            <a:spLocks noGrp="1"/>
          </p:cNvSpPr>
          <p:nvPr>
            <p:ph idx="1"/>
          </p:nvPr>
        </p:nvSpPr>
        <p:spPr/>
        <p:txBody>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effectLst/>
                <a:latin typeface="+mn-lt"/>
              </a:rPr>
              <a:t>Create your Profile</a:t>
            </a:r>
          </a:p>
          <a:p>
            <a: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latin typeface="+mn-lt"/>
              </a:rPr>
              <a:t>Create a Firm Profile (set you as an admin)</a:t>
            </a:r>
          </a:p>
          <a:p>
            <a: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effectLst/>
                <a:latin typeface="+mn-lt"/>
              </a:rPr>
              <a:t>Add Content, Only Relevant Info</a:t>
            </a:r>
          </a:p>
          <a:p>
            <a: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latin typeface="+mn-lt"/>
              </a:rPr>
              <a:t>Follow, Circle, Like or Connect with People</a:t>
            </a:r>
          </a:p>
          <a:p>
            <a: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latin typeface="+mn-lt"/>
              </a:rPr>
              <a:t>Typically 50% will Follow You Back</a:t>
            </a:r>
          </a:p>
          <a:p>
            <a: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effectLst/>
                <a:latin typeface="+mn-lt"/>
              </a:rPr>
              <a:t>Build your Audience over Time</a:t>
            </a:r>
          </a:p>
        </p:txBody>
      </p:sp>
    </p:spTree>
    <p:extLst>
      <p:ext uri="{BB962C8B-B14F-4D97-AF65-F5344CB8AC3E}">
        <p14:creationId xmlns:p14="http://schemas.microsoft.com/office/powerpoint/2010/main" xmlns="" xmlns:mv="urn:schemas-microsoft-com:mac:vml" xmlns:mc="http://schemas.openxmlformats.org/markup-compatibility/2006" val="418914563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n-lt"/>
              </a:rPr>
              <a:t>Programs to Use to Communicate</a:t>
            </a:r>
            <a:br>
              <a:rPr lang="en-US" dirty="0" smtClean="0">
                <a:latin typeface="+mn-lt"/>
              </a:rPr>
            </a:br>
            <a:r>
              <a:rPr lang="en-US" dirty="0" smtClean="0">
                <a:latin typeface="+mn-lt"/>
              </a:rPr>
              <a:t>(and make life easy)</a:t>
            </a:r>
            <a:endParaRPr lang="en-US" dirty="0">
              <a:latin typeface="+mn-lt"/>
            </a:endParaRPr>
          </a:p>
        </p:txBody>
      </p:sp>
      <p:sp>
        <p:nvSpPr>
          <p:cNvPr id="3" name="Content Placeholder 2"/>
          <p:cNvSpPr>
            <a:spLocks noGrp="1"/>
          </p:cNvSpPr>
          <p:nvPr>
            <p:ph idx="1"/>
          </p:nvPr>
        </p:nvSpPr>
        <p:spPr/>
        <p:txBody>
          <a:bodyPr/>
          <a:lstStyle/>
          <a:p>
            <a:r>
              <a:rPr lang="en-US" dirty="0" smtClean="0">
                <a:latin typeface="+mn-lt"/>
              </a:rPr>
              <a:t>Manual from Web or Mobile</a:t>
            </a:r>
          </a:p>
          <a:p>
            <a:r>
              <a:rPr lang="en-US" dirty="0" smtClean="0">
                <a:latin typeface="+mn-lt"/>
              </a:rPr>
              <a:t>Auto from Blog</a:t>
            </a:r>
          </a:p>
          <a:p>
            <a:r>
              <a:rPr lang="en-US" dirty="0" err="1" smtClean="0">
                <a:latin typeface="+mn-lt"/>
              </a:rPr>
              <a:t>Hootsuite</a:t>
            </a:r>
            <a:endParaRPr lang="en-US" dirty="0" smtClean="0">
              <a:latin typeface="+mn-lt"/>
            </a:endParaRPr>
          </a:p>
          <a:p>
            <a:pPr lvl="1"/>
            <a:r>
              <a:rPr lang="en-US" dirty="0" smtClean="0">
                <a:latin typeface="+mn-lt"/>
              </a:rPr>
              <a:t>A social media dashboard to monitor and manage multiple social </a:t>
            </a:r>
            <a:r>
              <a:rPr lang="en-US" dirty="0" smtClean="0"/>
              <a:t>m</a:t>
            </a:r>
            <a:r>
              <a:rPr lang="en-US" dirty="0" smtClean="0">
                <a:latin typeface="+mn-lt"/>
              </a:rPr>
              <a:t>edia accounts.</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Social Media: Others Tips</a:t>
            </a:r>
            <a:endParaRPr lang="en-US" dirty="0">
              <a:latin typeface="+mn-lt"/>
            </a:endParaRPr>
          </a:p>
        </p:txBody>
      </p:sp>
      <p:sp>
        <p:nvSpPr>
          <p:cNvPr id="3" name="Content Placeholder 2"/>
          <p:cNvSpPr>
            <a:spLocks noGrp="1"/>
          </p:cNvSpPr>
          <p:nvPr>
            <p:ph idx="1"/>
          </p:nvPr>
        </p:nvSpPr>
        <p:spPr/>
        <p:txBody>
          <a:bodyPr>
            <a:normAutofit lnSpcReduction="10000"/>
          </a:bodyPr>
          <a:lstStyle/>
          <a:p>
            <a:r>
              <a:rPr lang="en-US" dirty="0" smtClean="0">
                <a:latin typeface="+mn-lt"/>
              </a:rPr>
              <a:t>Where to Start</a:t>
            </a:r>
          </a:p>
          <a:p>
            <a:pPr lvl="1"/>
            <a:r>
              <a:rPr lang="en-US" dirty="0" smtClean="0">
                <a:latin typeface="+mn-lt"/>
              </a:rPr>
              <a:t>Big 4 (Facebook, Twitter, Google+, LinkedIn)</a:t>
            </a:r>
          </a:p>
          <a:p>
            <a:pPr lvl="1"/>
            <a:r>
              <a:rPr lang="en-US" dirty="0" smtClean="0">
                <a:latin typeface="+mn-lt"/>
              </a:rPr>
              <a:t>Go Where your Clients Are</a:t>
            </a:r>
          </a:p>
          <a:p>
            <a:pPr lvl="1"/>
            <a:r>
              <a:rPr lang="en-US" dirty="0" smtClean="0">
                <a:latin typeface="+mn-lt"/>
              </a:rPr>
              <a:t>If on Pinterest.com Be There</a:t>
            </a:r>
          </a:p>
          <a:p>
            <a:pPr lvl="1"/>
            <a:r>
              <a:rPr lang="en-US" dirty="0" smtClean="0">
                <a:latin typeface="+mn-lt"/>
              </a:rPr>
              <a:t>If on Yelp.com, Be There.  </a:t>
            </a:r>
          </a:p>
          <a:p>
            <a:r>
              <a:rPr lang="en-US" dirty="0" smtClean="0">
                <a:latin typeface="+mn-lt"/>
              </a:rPr>
              <a:t>Rules of Social Networking</a:t>
            </a:r>
          </a:p>
          <a:p>
            <a:pPr lvl="1"/>
            <a:r>
              <a:rPr lang="en-US" dirty="0" smtClean="0">
                <a:latin typeface="+mn-lt"/>
              </a:rPr>
              <a:t>Listen First, Then Engage</a:t>
            </a:r>
          </a:p>
          <a:p>
            <a:pPr lvl="1"/>
            <a:r>
              <a:rPr lang="en-US" dirty="0" smtClean="0">
                <a:latin typeface="+mn-lt"/>
              </a:rPr>
              <a:t>Remember, It is Social Networking.  Network!</a:t>
            </a:r>
          </a:p>
          <a:p>
            <a:pPr lvl="1"/>
            <a:r>
              <a:rPr lang="en-US" dirty="0" smtClean="0">
                <a:latin typeface="+mn-lt"/>
              </a:rPr>
              <a:t>Post Valuable Content and Interact</a:t>
            </a:r>
          </a:p>
        </p:txBody>
      </p:sp>
      <p:pic>
        <p:nvPicPr>
          <p:cNvPr id="4" name="Picture 2" descr="C:\Users\peteboyd.peteboyd-PC\Desktop\flogo.jpg"/>
          <p:cNvPicPr>
            <a:picLocks noChangeAspect="1" noChangeArrowheads="1"/>
          </p:cNvPicPr>
          <p:nvPr/>
        </p:nvPicPr>
        <p:blipFill>
          <a:blip r:embed="rId2" cstate="print"/>
          <a:srcRect/>
          <a:stretch>
            <a:fillRect/>
          </a:stretch>
        </p:blipFill>
        <p:spPr bwMode="auto">
          <a:xfrm>
            <a:off x="7848600" y="1600200"/>
            <a:ext cx="442259" cy="442259"/>
          </a:xfrm>
          <a:prstGeom prst="rect">
            <a:avLst/>
          </a:prstGeom>
          <a:noFill/>
        </p:spPr>
      </p:pic>
      <p:pic>
        <p:nvPicPr>
          <p:cNvPr id="5" name="Picture 3" descr="C:\Users\peteboyd.peteboyd-PC\Desktop\images.jpg"/>
          <p:cNvPicPr>
            <a:picLocks noChangeAspect="1" noChangeArrowheads="1"/>
          </p:cNvPicPr>
          <p:nvPr/>
        </p:nvPicPr>
        <p:blipFill>
          <a:blip r:embed="rId3" cstate="print"/>
          <a:srcRect/>
          <a:stretch>
            <a:fillRect/>
          </a:stretch>
        </p:blipFill>
        <p:spPr bwMode="auto">
          <a:xfrm>
            <a:off x="7848600" y="2209800"/>
            <a:ext cx="440266" cy="440266"/>
          </a:xfrm>
          <a:prstGeom prst="rect">
            <a:avLst/>
          </a:prstGeom>
          <a:noFill/>
        </p:spPr>
      </p:pic>
      <p:pic>
        <p:nvPicPr>
          <p:cNvPr id="6" name="Picture 4" descr="C:\Users\peteboyd.peteboyd-PC\Desktop\images.jpg"/>
          <p:cNvPicPr>
            <a:picLocks noChangeAspect="1" noChangeArrowheads="1"/>
          </p:cNvPicPr>
          <p:nvPr/>
        </p:nvPicPr>
        <p:blipFill>
          <a:blip r:embed="rId4" cstate="print"/>
          <a:srcRect/>
          <a:stretch>
            <a:fillRect/>
          </a:stretch>
        </p:blipFill>
        <p:spPr bwMode="auto">
          <a:xfrm>
            <a:off x="7848600" y="2819400"/>
            <a:ext cx="451131" cy="457200"/>
          </a:xfrm>
          <a:prstGeom prst="rect">
            <a:avLst/>
          </a:prstGeom>
          <a:noFill/>
        </p:spPr>
      </p:pic>
      <p:pic>
        <p:nvPicPr>
          <p:cNvPr id="7" name="Picture 6" descr="C:\Users\peteboyd.peteboyd-PC\Desktop\images.jpg"/>
          <p:cNvPicPr>
            <a:picLocks noChangeAspect="1" noChangeArrowheads="1"/>
          </p:cNvPicPr>
          <p:nvPr/>
        </p:nvPicPr>
        <p:blipFill>
          <a:blip r:embed="rId5" cstate="print"/>
          <a:srcRect/>
          <a:stretch>
            <a:fillRect/>
          </a:stretch>
        </p:blipFill>
        <p:spPr bwMode="auto">
          <a:xfrm>
            <a:off x="7848601" y="3429000"/>
            <a:ext cx="457200" cy="457200"/>
          </a:xfrm>
          <a:prstGeom prst="rect">
            <a:avLst/>
          </a:prstGeom>
          <a:noFill/>
        </p:spPr>
      </p:pic>
    </p:spTree>
    <p:extLst>
      <p:ext uri="{BB962C8B-B14F-4D97-AF65-F5344CB8AC3E}">
        <p14:creationId xmlns:p14="http://schemas.microsoft.com/office/powerpoint/2010/main" xmlns="" xmlns:mv="urn:schemas-microsoft-com:mac:vml" xmlns:mc="http://schemas.openxmlformats.org/markup-compatibility/2006" val="2812745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latin typeface="+mn-lt"/>
              </a:rPr>
              <a:t>Before We Start: The Bar Rules</a:t>
            </a:r>
            <a:endParaRPr lang="en-US" dirty="0">
              <a:latin typeface="+mn-lt"/>
            </a:endParaRPr>
          </a:p>
        </p:txBody>
      </p:sp>
      <p:sp>
        <p:nvSpPr>
          <p:cNvPr id="3" name="Content Placeholder 2"/>
          <p:cNvSpPr>
            <a:spLocks noGrp="1"/>
          </p:cNvSpPr>
          <p:nvPr>
            <p:ph idx="1"/>
          </p:nvPr>
        </p:nvSpPr>
        <p:spPr/>
        <p:txBody>
          <a:bodyPr>
            <a:normAutofit/>
          </a:bodyPr>
          <a:lstStyle/>
          <a:p>
            <a:pPr>
              <a:buNone/>
            </a:pPr>
            <a:r>
              <a:rPr lang="en-US" b="1" u="sng" dirty="0" smtClean="0">
                <a:latin typeface="+mn-lt"/>
              </a:rPr>
              <a:t>All</a:t>
            </a:r>
            <a:r>
              <a:rPr lang="en-US" b="1" dirty="0" smtClean="0">
                <a:latin typeface="+mn-lt"/>
              </a:rPr>
              <a:t> Advertisements are </a:t>
            </a:r>
            <a:r>
              <a:rPr lang="en-US" b="1" dirty="0" smtClean="0"/>
              <a:t>C</a:t>
            </a:r>
            <a:r>
              <a:rPr lang="en-US" b="1" dirty="0" smtClean="0">
                <a:latin typeface="+mn-lt"/>
              </a:rPr>
              <a:t>overed, including:</a:t>
            </a:r>
          </a:p>
          <a:p>
            <a:pPr lvl="1"/>
            <a:r>
              <a:rPr lang="en-US" dirty="0" smtClean="0">
                <a:latin typeface="+mn-lt"/>
              </a:rPr>
              <a:t>Websites</a:t>
            </a:r>
          </a:p>
          <a:p>
            <a:pPr lvl="1"/>
            <a:r>
              <a:rPr lang="en-US" dirty="0" smtClean="0">
                <a:latin typeface="+mn-lt"/>
              </a:rPr>
              <a:t>Video, TV &amp; Radio</a:t>
            </a:r>
          </a:p>
          <a:p>
            <a:pPr lvl="1"/>
            <a:r>
              <a:rPr lang="en-US" dirty="0" smtClean="0">
                <a:latin typeface="+mn-lt"/>
              </a:rPr>
              <a:t>Print</a:t>
            </a:r>
          </a:p>
          <a:p>
            <a:pPr lvl="1"/>
            <a:r>
              <a:rPr lang="en-US" dirty="0" smtClean="0">
                <a:latin typeface="+mn-lt"/>
              </a:rPr>
              <a:t>Brochures</a:t>
            </a:r>
          </a:p>
          <a:p>
            <a:pPr lvl="1"/>
            <a:r>
              <a:rPr lang="en-US" dirty="0" smtClean="0">
                <a:latin typeface="+mn-lt"/>
              </a:rPr>
              <a:t>Direct Mail &amp; Email</a:t>
            </a:r>
            <a:endParaRPr lang="en-US" dirty="0" smtClean="0"/>
          </a:p>
          <a:p>
            <a:pPr lvl="1"/>
            <a:r>
              <a:rPr lang="en-US" dirty="0" smtClean="0"/>
              <a:t>S</a:t>
            </a:r>
            <a:r>
              <a:rPr lang="en-US" dirty="0" smtClean="0">
                <a:latin typeface="+mn-lt"/>
              </a:rPr>
              <a:t>anskrit, </a:t>
            </a:r>
            <a:r>
              <a:rPr lang="en-US" dirty="0" smtClean="0"/>
              <a:t>S</a:t>
            </a:r>
            <a:r>
              <a:rPr lang="en-US" dirty="0" smtClean="0">
                <a:latin typeface="+mn-lt"/>
              </a:rPr>
              <a:t>ignal </a:t>
            </a:r>
            <a:r>
              <a:rPr lang="en-US" dirty="0" smtClean="0"/>
              <a:t>F</a:t>
            </a:r>
            <a:r>
              <a:rPr lang="en-US" dirty="0" smtClean="0">
                <a:latin typeface="+mn-lt"/>
              </a:rPr>
              <a:t>lags, Hieroglyphics, and Other </a:t>
            </a:r>
            <a:r>
              <a:rPr lang="en-US" dirty="0" smtClean="0"/>
              <a:t>F</a:t>
            </a:r>
            <a:r>
              <a:rPr lang="en-US" dirty="0" smtClean="0">
                <a:latin typeface="+mn-lt"/>
              </a:rPr>
              <a:t>orms of Communication.</a:t>
            </a:r>
          </a:p>
        </p:txBody>
      </p:sp>
      <p:pic>
        <p:nvPicPr>
          <p:cNvPr id="4098" name="Picture 2" descr="C:\Users\peteboyd.peteboyd-PC\Desktop\images.jpg"/>
          <p:cNvPicPr>
            <a:picLocks noChangeAspect="1" noChangeArrowheads="1"/>
          </p:cNvPicPr>
          <p:nvPr/>
        </p:nvPicPr>
        <p:blipFill>
          <a:blip r:embed="rId2" cstate="print"/>
          <a:srcRect/>
          <a:stretch>
            <a:fillRect/>
          </a:stretch>
        </p:blipFill>
        <p:spPr bwMode="auto">
          <a:xfrm>
            <a:off x="6324600" y="2209800"/>
            <a:ext cx="2133600" cy="2143125"/>
          </a:xfrm>
          <a:prstGeom prst="rect">
            <a:avLst/>
          </a:prstGeom>
          <a:noFill/>
        </p:spPr>
      </p:pic>
    </p:spTree>
    <p:extLst>
      <p:ext uri="{BB962C8B-B14F-4D97-AF65-F5344CB8AC3E}">
        <p14:creationId xmlns:p14="http://schemas.microsoft.com/office/powerpoint/2010/main" xmlns="" xmlns:mv="urn:schemas-microsoft-com:mac:vml" xmlns:mc="http://schemas.openxmlformats.org/markup-compatibility/2006" val="21689805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Directories</a:t>
            </a:r>
            <a:endParaRPr lang="en-US" dirty="0">
              <a:latin typeface="+mn-lt"/>
            </a:endParaRPr>
          </a:p>
        </p:txBody>
      </p:sp>
      <p:sp>
        <p:nvSpPr>
          <p:cNvPr id="3" name="Content Placeholder 2"/>
          <p:cNvSpPr>
            <a:spLocks noGrp="1"/>
          </p:cNvSpPr>
          <p:nvPr>
            <p:ph idx="1"/>
          </p:nvPr>
        </p:nvSpPr>
        <p:spPr/>
        <p:txBody>
          <a:bodyPr/>
          <a:lstStyle/>
          <a:p>
            <a:r>
              <a:rPr lang="en-US" dirty="0" err="1" smtClean="0">
                <a:latin typeface="+mn-lt"/>
              </a:rPr>
              <a:t>Avvo</a:t>
            </a:r>
            <a:endParaRPr lang="en-US" dirty="0" smtClean="0">
              <a:latin typeface="+mn-lt"/>
            </a:endParaRPr>
          </a:p>
          <a:p>
            <a:r>
              <a:rPr lang="en-US" dirty="0" err="1" smtClean="0">
                <a:latin typeface="+mn-lt"/>
              </a:rPr>
              <a:t>Justia</a:t>
            </a:r>
            <a:endParaRPr lang="en-US" dirty="0" smtClean="0">
              <a:latin typeface="+mn-lt"/>
            </a:endParaRPr>
          </a:p>
          <a:p>
            <a:r>
              <a:rPr lang="en-US" dirty="0" err="1" smtClean="0">
                <a:latin typeface="+mn-lt"/>
              </a:rPr>
              <a:t>Findlaw</a:t>
            </a:r>
            <a:endParaRPr lang="en-US" dirty="0" smtClean="0">
              <a:latin typeface="+mn-lt"/>
            </a:endParaRPr>
          </a:p>
          <a:p>
            <a:r>
              <a:rPr lang="en-US" dirty="0" smtClean="0">
                <a:latin typeface="+mn-lt"/>
              </a:rPr>
              <a:t>Martindale</a:t>
            </a:r>
          </a:p>
          <a:p>
            <a:r>
              <a:rPr lang="en-US" dirty="0" smtClean="0">
                <a:latin typeface="+mn-lt"/>
              </a:rPr>
              <a:t>Hg.org</a:t>
            </a:r>
          </a:p>
          <a:p>
            <a:r>
              <a:rPr lang="en-US" dirty="0" smtClean="0">
                <a:latin typeface="+mn-lt"/>
              </a:rPr>
              <a:t>About 50 to 100 other Directories</a:t>
            </a:r>
          </a:p>
        </p:txBody>
      </p:sp>
      <p:pic>
        <p:nvPicPr>
          <p:cNvPr id="1026" name="Picture 2" descr="C:\Users\peteboyd.peteboyd-PC\Desktop\dmoz.jpg"/>
          <p:cNvPicPr>
            <a:picLocks noChangeAspect="1" noChangeArrowheads="1"/>
          </p:cNvPicPr>
          <p:nvPr/>
        </p:nvPicPr>
        <p:blipFill>
          <a:blip r:embed="rId2" cstate="print"/>
          <a:srcRect/>
          <a:stretch>
            <a:fillRect/>
          </a:stretch>
        </p:blipFill>
        <p:spPr bwMode="auto">
          <a:xfrm>
            <a:off x="5638800" y="2819400"/>
            <a:ext cx="1151976" cy="833437"/>
          </a:xfrm>
          <a:prstGeom prst="rect">
            <a:avLst/>
          </a:prstGeom>
          <a:noFill/>
        </p:spPr>
      </p:pic>
      <p:pic>
        <p:nvPicPr>
          <p:cNvPr id="1027" name="Picture 3" descr="C:\Users\peteboyd.peteboyd-PC\Desktop\business.jpg"/>
          <p:cNvPicPr>
            <a:picLocks noChangeAspect="1" noChangeArrowheads="1"/>
          </p:cNvPicPr>
          <p:nvPr/>
        </p:nvPicPr>
        <p:blipFill>
          <a:blip r:embed="rId3" cstate="print"/>
          <a:srcRect/>
          <a:stretch>
            <a:fillRect/>
          </a:stretch>
        </p:blipFill>
        <p:spPr bwMode="auto">
          <a:xfrm>
            <a:off x="6248400" y="3810000"/>
            <a:ext cx="2009775" cy="609600"/>
          </a:xfrm>
          <a:prstGeom prst="rect">
            <a:avLst/>
          </a:prstGeom>
          <a:noFill/>
        </p:spPr>
      </p:pic>
      <p:pic>
        <p:nvPicPr>
          <p:cNvPr id="1028" name="Picture 4" descr="C:\Users\peteboyd.peteboyd-PC\Desktop\botw.jpg"/>
          <p:cNvPicPr>
            <a:picLocks noChangeAspect="1" noChangeArrowheads="1"/>
          </p:cNvPicPr>
          <p:nvPr/>
        </p:nvPicPr>
        <p:blipFill>
          <a:blip r:embed="rId4" cstate="print"/>
          <a:srcRect/>
          <a:stretch>
            <a:fillRect/>
          </a:stretch>
        </p:blipFill>
        <p:spPr bwMode="auto">
          <a:xfrm>
            <a:off x="3733800" y="3962400"/>
            <a:ext cx="2133600" cy="400050"/>
          </a:xfrm>
          <a:prstGeom prst="rect">
            <a:avLst/>
          </a:prstGeom>
          <a:noFill/>
        </p:spPr>
      </p:pic>
      <p:pic>
        <p:nvPicPr>
          <p:cNvPr id="1029" name="Picture 5" descr="C:\Users\peteboyd.peteboyd-PC\Desktop\avvo.jpg"/>
          <p:cNvPicPr>
            <a:picLocks noChangeAspect="1" noChangeArrowheads="1"/>
          </p:cNvPicPr>
          <p:nvPr/>
        </p:nvPicPr>
        <p:blipFill>
          <a:blip r:embed="rId5" cstate="print"/>
          <a:srcRect/>
          <a:stretch>
            <a:fillRect/>
          </a:stretch>
        </p:blipFill>
        <p:spPr bwMode="auto">
          <a:xfrm>
            <a:off x="3776663" y="1676400"/>
            <a:ext cx="1481137" cy="829437"/>
          </a:xfrm>
          <a:prstGeom prst="rect">
            <a:avLst/>
          </a:prstGeom>
          <a:noFill/>
        </p:spPr>
      </p:pic>
      <p:pic>
        <p:nvPicPr>
          <p:cNvPr id="1030" name="Picture 6" descr="C:\Users\peteboyd.peteboyd-PC\Desktop\lexis.jpg"/>
          <p:cNvPicPr>
            <a:picLocks noChangeAspect="1" noChangeArrowheads="1"/>
          </p:cNvPicPr>
          <p:nvPr/>
        </p:nvPicPr>
        <p:blipFill>
          <a:blip r:embed="rId6" cstate="print"/>
          <a:srcRect/>
          <a:stretch>
            <a:fillRect/>
          </a:stretch>
        </p:blipFill>
        <p:spPr bwMode="auto">
          <a:xfrm>
            <a:off x="3733800" y="2971800"/>
            <a:ext cx="1752600" cy="656028"/>
          </a:xfrm>
          <a:prstGeom prst="rect">
            <a:avLst/>
          </a:prstGeom>
          <a:noFill/>
        </p:spPr>
      </p:pic>
      <p:pic>
        <p:nvPicPr>
          <p:cNvPr id="1031" name="Picture 7" descr="C:\Users\peteboyd.peteboyd-PC\Desktop\justia.jpg"/>
          <p:cNvPicPr>
            <a:picLocks noChangeAspect="1" noChangeArrowheads="1"/>
          </p:cNvPicPr>
          <p:nvPr/>
        </p:nvPicPr>
        <p:blipFill>
          <a:blip r:embed="rId7" cstate="print"/>
          <a:srcRect/>
          <a:stretch>
            <a:fillRect/>
          </a:stretch>
        </p:blipFill>
        <p:spPr bwMode="auto">
          <a:xfrm>
            <a:off x="5562600" y="1676400"/>
            <a:ext cx="838200" cy="838200"/>
          </a:xfrm>
          <a:prstGeom prst="rect">
            <a:avLst/>
          </a:prstGeom>
          <a:noFill/>
        </p:spPr>
      </p:pic>
      <p:pic>
        <p:nvPicPr>
          <p:cNvPr id="1032" name="Picture 8" descr="C:\Users\peteboyd.peteboyd-PC\Desktop\hg.jpg"/>
          <p:cNvPicPr>
            <a:picLocks noChangeAspect="1" noChangeArrowheads="1"/>
          </p:cNvPicPr>
          <p:nvPr/>
        </p:nvPicPr>
        <p:blipFill>
          <a:blip r:embed="rId8" cstate="print"/>
          <a:srcRect/>
          <a:stretch>
            <a:fillRect/>
          </a:stretch>
        </p:blipFill>
        <p:spPr bwMode="auto">
          <a:xfrm>
            <a:off x="6934200" y="2971800"/>
            <a:ext cx="1905000" cy="610577"/>
          </a:xfrm>
          <a:prstGeom prst="rect">
            <a:avLst/>
          </a:prstGeom>
          <a:noFill/>
        </p:spPr>
      </p:pic>
      <p:pic>
        <p:nvPicPr>
          <p:cNvPr id="1033" name="Picture 9" descr="C:\Users\peteboyd.peteboyd-PC\Desktop\findlaw.jpg"/>
          <p:cNvPicPr>
            <a:picLocks noChangeAspect="1" noChangeArrowheads="1"/>
          </p:cNvPicPr>
          <p:nvPr/>
        </p:nvPicPr>
        <p:blipFill>
          <a:blip r:embed="rId9" cstate="print"/>
          <a:srcRect/>
          <a:stretch>
            <a:fillRect/>
          </a:stretch>
        </p:blipFill>
        <p:spPr bwMode="auto">
          <a:xfrm>
            <a:off x="6705600" y="1752600"/>
            <a:ext cx="2133001" cy="685800"/>
          </a:xfrm>
          <a:prstGeom prst="rect">
            <a:avLst/>
          </a:prstGeom>
          <a:noFill/>
        </p:spPr>
      </p:pic>
    </p:spTree>
    <p:extLst>
      <p:ext uri="{BB962C8B-B14F-4D97-AF65-F5344CB8AC3E}">
        <p14:creationId xmlns:p14="http://schemas.microsoft.com/office/powerpoint/2010/main" xmlns="" xmlns:mv="urn:schemas-microsoft-com:mac:vml" xmlns:mc="http://schemas.openxmlformats.org/markup-compatibility/2006" val="112982857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Videos</a:t>
            </a:r>
            <a:endParaRPr lang="en-US" dirty="0">
              <a:latin typeface="+mn-lt"/>
            </a:endParaRPr>
          </a:p>
        </p:txBody>
      </p:sp>
      <p:sp>
        <p:nvSpPr>
          <p:cNvPr id="3" name="Content Placeholder 2"/>
          <p:cNvSpPr>
            <a:spLocks noGrp="1"/>
          </p:cNvSpPr>
          <p:nvPr>
            <p:ph idx="1"/>
          </p:nvPr>
        </p:nvSpPr>
        <p:spPr/>
        <p:txBody>
          <a:bodyPr/>
          <a:lstStyle/>
          <a:p>
            <a:r>
              <a:rPr lang="en-US" dirty="0" smtClean="0">
                <a:latin typeface="+mn-lt"/>
              </a:rPr>
              <a:t>Hire a Videographer – Better Quality</a:t>
            </a:r>
          </a:p>
          <a:p>
            <a:r>
              <a:rPr lang="en-US" dirty="0" smtClean="0">
                <a:latin typeface="+mn-lt"/>
              </a:rPr>
              <a:t>Shoots Generally Last a Few Hours</a:t>
            </a:r>
            <a:endParaRPr lang="en-US" baseline="0" dirty="0" smtClean="0">
              <a:latin typeface="+mn-lt"/>
            </a:endParaRPr>
          </a:p>
          <a:p>
            <a:r>
              <a:rPr lang="en-US" dirty="0" smtClean="0">
                <a:latin typeface="+mn-lt"/>
              </a:rPr>
              <a:t>Upload to YouTube &amp; Website</a:t>
            </a:r>
          </a:p>
          <a:p>
            <a:r>
              <a:rPr lang="en-US" dirty="0" smtClean="0">
                <a:latin typeface="+mn-lt"/>
              </a:rPr>
              <a:t>Create a Video Sitemap</a:t>
            </a:r>
          </a:p>
        </p:txBody>
      </p:sp>
      <p:pic>
        <p:nvPicPr>
          <p:cNvPr id="2050" name="Picture 2" descr="C:\Users\peteboyd.peteboyd-PC\Desktop\youtube.png"/>
          <p:cNvPicPr>
            <a:picLocks noChangeAspect="1" noChangeArrowheads="1"/>
          </p:cNvPicPr>
          <p:nvPr/>
        </p:nvPicPr>
        <p:blipFill>
          <a:blip r:embed="rId2" cstate="print"/>
          <a:srcRect/>
          <a:stretch>
            <a:fillRect/>
          </a:stretch>
        </p:blipFill>
        <p:spPr bwMode="auto">
          <a:xfrm>
            <a:off x="609600" y="4038600"/>
            <a:ext cx="5486400" cy="2657856"/>
          </a:xfrm>
          <a:prstGeom prst="rect">
            <a:avLst/>
          </a:prstGeom>
          <a:noFill/>
        </p:spPr>
      </p:pic>
    </p:spTree>
    <p:extLst>
      <p:ext uri="{BB962C8B-B14F-4D97-AF65-F5344CB8AC3E}">
        <p14:creationId xmlns:p14="http://schemas.microsoft.com/office/powerpoint/2010/main" xmlns="" xmlns:mv="urn:schemas-microsoft-com:mac:vml" xmlns:mc="http://schemas.openxmlformats.org/markup-compatibility/2006" val="118844155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Videos</a:t>
            </a:r>
            <a:endParaRPr lang="en-US" dirty="0">
              <a:latin typeface="+mn-lt"/>
            </a:endParaRPr>
          </a:p>
        </p:txBody>
      </p:sp>
      <p:sp>
        <p:nvSpPr>
          <p:cNvPr id="3" name="Content Placeholder 2"/>
          <p:cNvSpPr>
            <a:spLocks noGrp="1"/>
          </p:cNvSpPr>
          <p:nvPr>
            <p:ph idx="1"/>
          </p:nvPr>
        </p:nvSpPr>
        <p:spPr/>
        <p:txBody>
          <a:bodyPr/>
          <a:lstStyle/>
          <a:p>
            <a:r>
              <a:rPr lang="en-US" dirty="0" smtClean="0">
                <a:latin typeface="+mn-lt"/>
              </a:rPr>
              <a:t>Don’t Use a Script.  Interview Style.</a:t>
            </a:r>
          </a:p>
          <a:p>
            <a:r>
              <a:rPr lang="en-US" dirty="0" smtClean="0">
                <a:latin typeface="+mn-lt"/>
              </a:rPr>
              <a:t>Smile! </a:t>
            </a:r>
          </a:p>
          <a:p>
            <a:r>
              <a:rPr lang="en-US" dirty="0" smtClean="0">
                <a:latin typeface="+mn-lt"/>
              </a:rPr>
              <a:t>Topics about Questions Clients Have</a:t>
            </a:r>
          </a:p>
        </p:txBody>
      </p:sp>
      <p:pic>
        <p:nvPicPr>
          <p:cNvPr id="3075" name="Picture 3" descr="C:\Users\peteboyd.peteboyd-PC\Desktop\recent.png"/>
          <p:cNvPicPr>
            <a:picLocks noChangeAspect="1" noChangeArrowheads="1"/>
          </p:cNvPicPr>
          <p:nvPr/>
        </p:nvPicPr>
        <p:blipFill>
          <a:blip r:embed="rId2" cstate="print"/>
          <a:srcRect/>
          <a:stretch>
            <a:fillRect/>
          </a:stretch>
        </p:blipFill>
        <p:spPr bwMode="auto">
          <a:xfrm>
            <a:off x="609600" y="3581400"/>
            <a:ext cx="6400800" cy="2966054"/>
          </a:xfrm>
          <a:prstGeom prst="rect">
            <a:avLst/>
          </a:prstGeom>
          <a:noFill/>
        </p:spPr>
      </p:pic>
    </p:spTree>
    <p:extLst>
      <p:ext uri="{BB962C8B-B14F-4D97-AF65-F5344CB8AC3E}">
        <p14:creationId xmlns:p14="http://schemas.microsoft.com/office/powerpoint/2010/main" xmlns="" xmlns:mv="urn:schemas-microsoft-com:mac:vml" xmlns:mc="http://schemas.openxmlformats.org/markup-compatibility/2006" val="118844155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Conversion Rates &amp; Analytics</a:t>
            </a:r>
            <a:endParaRPr lang="en-US" dirty="0">
              <a:latin typeface="+mn-lt"/>
            </a:endParaRPr>
          </a:p>
        </p:txBody>
      </p:sp>
      <p:sp>
        <p:nvSpPr>
          <p:cNvPr id="3" name="Content Placeholder 2"/>
          <p:cNvSpPr>
            <a:spLocks noGrp="1"/>
          </p:cNvSpPr>
          <p:nvPr>
            <p:ph idx="1"/>
          </p:nvPr>
        </p:nvSpPr>
        <p:spPr/>
        <p:txBody>
          <a:bodyPr/>
          <a:lstStyle/>
          <a:p>
            <a:r>
              <a:rPr lang="en-US" dirty="0" smtClean="0">
                <a:latin typeface="+mn-lt"/>
              </a:rPr>
              <a:t>Use Google Analytics  (Free &amp; Easy to Install)</a:t>
            </a:r>
          </a:p>
          <a:p>
            <a:r>
              <a:rPr lang="en-US" dirty="0" smtClean="0">
                <a:latin typeface="+mn-lt"/>
              </a:rPr>
              <a:t>Try</a:t>
            </a:r>
            <a:r>
              <a:rPr lang="en-US" baseline="0" dirty="0" smtClean="0">
                <a:latin typeface="+mn-lt"/>
              </a:rPr>
              <a:t> out Different Messaging &amp; A/B</a:t>
            </a:r>
            <a:r>
              <a:rPr lang="en-US" dirty="0" smtClean="0">
                <a:latin typeface="+mn-lt"/>
              </a:rPr>
              <a:t> Test</a:t>
            </a:r>
            <a:endParaRPr lang="en-US" dirty="0">
              <a:latin typeface="+mn-lt"/>
            </a:endParaRPr>
          </a:p>
        </p:txBody>
      </p:sp>
      <p:pic>
        <p:nvPicPr>
          <p:cNvPr id="6146" name="Picture 2" descr="C:\Users\peteboyd.peteboyd-PC\Desktop\google.png"/>
          <p:cNvPicPr>
            <a:picLocks noChangeAspect="1" noChangeArrowheads="1"/>
          </p:cNvPicPr>
          <p:nvPr/>
        </p:nvPicPr>
        <p:blipFill>
          <a:blip r:embed="rId2" cstate="print"/>
          <a:srcRect/>
          <a:stretch>
            <a:fillRect/>
          </a:stretch>
        </p:blipFill>
        <p:spPr bwMode="auto">
          <a:xfrm>
            <a:off x="762000" y="3124200"/>
            <a:ext cx="6705600" cy="2774731"/>
          </a:xfrm>
          <a:prstGeom prst="rect">
            <a:avLst/>
          </a:prstGeom>
          <a:noFill/>
        </p:spPr>
      </p:pic>
    </p:spTree>
    <p:extLst>
      <p:ext uri="{BB962C8B-B14F-4D97-AF65-F5344CB8AC3E}">
        <p14:creationId xmlns:p14="http://schemas.microsoft.com/office/powerpoint/2010/main" xmlns="" xmlns:mv="urn:schemas-microsoft-com:mac:vml" xmlns:mc="http://schemas.openxmlformats.org/markup-compatibility/2006" val="254352528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Key Areas to Review</a:t>
            </a:r>
            <a:endParaRPr lang="en-US" dirty="0">
              <a:latin typeface="+mn-lt"/>
            </a:endParaRPr>
          </a:p>
        </p:txBody>
      </p:sp>
      <p:sp>
        <p:nvSpPr>
          <p:cNvPr id="3" name="Content Placeholder 2"/>
          <p:cNvSpPr>
            <a:spLocks noGrp="1"/>
          </p:cNvSpPr>
          <p:nvPr>
            <p:ph idx="1"/>
          </p:nvPr>
        </p:nvSpPr>
        <p:spPr/>
        <p:txBody>
          <a:bodyPr/>
          <a:lstStyle/>
          <a:p>
            <a:r>
              <a:rPr lang="en-US" dirty="0" smtClean="0">
                <a:latin typeface="+mn-lt"/>
              </a:rPr>
              <a:t>Visitors  </a:t>
            </a:r>
            <a:r>
              <a:rPr lang="en-US" sz="2000" dirty="0" smtClean="0">
                <a:latin typeface="+mn-lt"/>
              </a:rPr>
              <a:t>(Overview, Demo, Behavior, Technology, Social &amp; Mobile)</a:t>
            </a:r>
            <a:endParaRPr lang="en-US" dirty="0" smtClean="0">
              <a:latin typeface="+mn-lt"/>
            </a:endParaRPr>
          </a:p>
          <a:p>
            <a:r>
              <a:rPr lang="en-US" dirty="0" smtClean="0">
                <a:latin typeface="+mn-lt"/>
              </a:rPr>
              <a:t>Advertising </a:t>
            </a:r>
            <a:r>
              <a:rPr lang="en-US" sz="2000" dirty="0" smtClean="0">
                <a:latin typeface="+mn-lt"/>
              </a:rPr>
              <a:t>(AdWords)</a:t>
            </a:r>
            <a:endParaRPr lang="en-US" dirty="0" smtClean="0">
              <a:latin typeface="+mn-lt"/>
            </a:endParaRPr>
          </a:p>
          <a:p>
            <a:r>
              <a:rPr lang="en-US" dirty="0" smtClean="0">
                <a:latin typeface="+mn-lt"/>
              </a:rPr>
              <a:t>Traffic sources </a:t>
            </a:r>
            <a:r>
              <a:rPr lang="en-US" sz="2000" dirty="0" smtClean="0">
                <a:latin typeface="+mn-lt"/>
              </a:rPr>
              <a:t>(Sources, SEO)</a:t>
            </a:r>
            <a:endParaRPr lang="en-US" dirty="0" smtClean="0">
              <a:latin typeface="+mn-lt"/>
            </a:endParaRPr>
          </a:p>
          <a:p>
            <a:r>
              <a:rPr lang="en-US" dirty="0" smtClean="0">
                <a:latin typeface="+mn-lt"/>
              </a:rPr>
              <a:t>Content </a:t>
            </a:r>
            <a:r>
              <a:rPr lang="en-US" sz="2000" dirty="0" smtClean="0">
                <a:latin typeface="+mn-lt"/>
              </a:rPr>
              <a:t>(Overview)</a:t>
            </a:r>
            <a:endParaRPr lang="en-US" dirty="0" smtClean="0">
              <a:latin typeface="+mn-lt"/>
            </a:endParaRPr>
          </a:p>
          <a:p>
            <a:r>
              <a:rPr lang="en-US" dirty="0" smtClean="0">
                <a:latin typeface="+mn-lt"/>
              </a:rPr>
              <a:t>Conversions </a:t>
            </a:r>
            <a:r>
              <a:rPr lang="en-US" sz="2000" dirty="0" smtClean="0">
                <a:latin typeface="+mn-lt"/>
              </a:rPr>
              <a:t>(Goals)</a:t>
            </a:r>
            <a:endParaRPr lang="en-US" dirty="0" smtClean="0">
              <a:latin typeface="+mn-lt"/>
            </a:endParaRPr>
          </a:p>
          <a:p>
            <a:r>
              <a:rPr lang="en-US" dirty="0" smtClean="0">
                <a:latin typeface="+mn-lt"/>
              </a:rPr>
              <a:t>Monthly Review Process &amp; Testing</a:t>
            </a:r>
            <a:endParaRPr lang="en-US" dirty="0">
              <a:latin typeface="+mn-lt"/>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Final Thoughts</a:t>
            </a:r>
            <a:endParaRPr lang="en-US" dirty="0">
              <a:latin typeface="+mn-lt"/>
            </a:endParaRPr>
          </a:p>
        </p:txBody>
      </p:sp>
      <p:sp>
        <p:nvSpPr>
          <p:cNvPr id="3" name="Content Placeholder 2"/>
          <p:cNvSpPr>
            <a:spLocks noGrp="1"/>
          </p:cNvSpPr>
          <p:nvPr>
            <p:ph idx="1"/>
          </p:nvPr>
        </p:nvSpPr>
        <p:spPr/>
        <p:txBody>
          <a:bodyPr>
            <a:normAutofit/>
          </a:bodyPr>
          <a:lstStyle/>
          <a:p>
            <a:r>
              <a:rPr lang="en-US" b="1" dirty="0" smtClean="0">
                <a:latin typeface="+mn-lt"/>
              </a:rPr>
              <a:t>Internet Marketing:  </a:t>
            </a:r>
            <a:r>
              <a:rPr lang="en-US" u="sng" dirty="0" smtClean="0">
                <a:latin typeface="+mn-lt"/>
              </a:rPr>
              <a:t>Everyone</a:t>
            </a:r>
            <a:r>
              <a:rPr lang="en-US" dirty="0" smtClean="0">
                <a:latin typeface="+mn-lt"/>
              </a:rPr>
              <a:t> is Online.</a:t>
            </a:r>
            <a:br>
              <a:rPr lang="en-US" dirty="0" smtClean="0">
                <a:latin typeface="+mn-lt"/>
              </a:rPr>
            </a:br>
            <a:endParaRPr lang="en-US" dirty="0" smtClean="0">
              <a:latin typeface="+mn-lt"/>
            </a:endParaRPr>
          </a:p>
          <a:p>
            <a:r>
              <a:rPr lang="en-US" b="1" dirty="0" smtClean="0">
                <a:latin typeface="+mn-lt"/>
              </a:rPr>
              <a:t>Dedication</a:t>
            </a:r>
            <a:r>
              <a:rPr lang="en-US" dirty="0" smtClean="0">
                <a:latin typeface="+mn-lt"/>
              </a:rPr>
              <a:t>: Timed devoted, dictates success. </a:t>
            </a:r>
            <a:br>
              <a:rPr lang="en-US" dirty="0" smtClean="0">
                <a:latin typeface="+mn-lt"/>
              </a:rPr>
            </a:br>
            <a:endParaRPr lang="en-US" dirty="0" smtClean="0">
              <a:latin typeface="+mn-lt"/>
            </a:endParaRPr>
          </a:p>
          <a:p>
            <a:r>
              <a:rPr lang="en-US" b="1" dirty="0" smtClean="0">
                <a:latin typeface="+mn-lt"/>
              </a:rPr>
              <a:t>Consistency</a:t>
            </a:r>
            <a:r>
              <a:rPr lang="en-US" dirty="0" smtClean="0">
                <a:latin typeface="+mn-lt"/>
              </a:rPr>
              <a:t>: </a:t>
            </a:r>
            <a:r>
              <a:rPr lang="en-US" sz="2800" dirty="0" smtClean="0">
                <a:latin typeface="+mn-lt"/>
              </a:rPr>
              <a:t>Become an authority.  Write weekly.</a:t>
            </a:r>
            <a:br>
              <a:rPr lang="en-US" sz="2800" dirty="0" smtClean="0">
                <a:latin typeface="+mn-lt"/>
              </a:rPr>
            </a:br>
            <a:r>
              <a:rPr lang="en-US" sz="2800" dirty="0" smtClean="0">
                <a:latin typeface="+mn-lt"/>
              </a:rPr>
              <a:t> </a:t>
            </a:r>
            <a:endParaRPr lang="en-US" dirty="0" smtClean="0">
              <a:latin typeface="+mn-lt"/>
            </a:endParaRPr>
          </a:p>
          <a:p>
            <a:r>
              <a:rPr lang="en-US" b="1" dirty="0" smtClean="0"/>
              <a:t>Branding:  </a:t>
            </a:r>
            <a:r>
              <a:rPr lang="en-US" dirty="0" smtClean="0"/>
              <a:t>Unified Brand &amp; Clear Message. </a:t>
            </a:r>
          </a:p>
        </p:txBody>
      </p:sp>
    </p:spTree>
    <p:extLst>
      <p:ext uri="{BB962C8B-B14F-4D97-AF65-F5344CB8AC3E}">
        <p14:creationId xmlns:p14="http://schemas.microsoft.com/office/powerpoint/2010/main" xmlns="" xmlns:mv="urn:schemas-microsoft-com:mac:vml" xmlns:mc="http://schemas.openxmlformats.org/markup-compatibility/2006" val="2222008458"/>
      </p:ext>
    </p:extLst>
  </p:cSld>
  <p:clrMapOvr>
    <a:masterClrMapping/>
  </p:clrMapOvr>
</p:sld>
</file>

<file path=ppt/theme/theme1.xml><?xml version="1.0" encoding="utf-8"?>
<a:theme xmlns:a="http://schemas.openxmlformats.org/drawingml/2006/main" name="Office Theme">
  <a:themeElements>
    <a:clrScheme name="Custom 4">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00"/>
      </a:hlink>
      <a:folHlink>
        <a:srgbClr val="FFC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531</TotalTime>
  <Words>3359</Words>
  <Application>Microsoft Office PowerPoint</Application>
  <PresentationFormat>On-screen Show (4:3)</PresentationFormat>
  <Paragraphs>600</Paragraphs>
  <Slides>95</Slides>
  <Notes>15</Notes>
  <HiddenSlides>0</HiddenSlides>
  <MMClips>0</MMClips>
  <ScaleCrop>false</ScaleCrop>
  <HeadingPairs>
    <vt:vector size="4" baseType="variant">
      <vt:variant>
        <vt:lpstr>Theme</vt:lpstr>
      </vt:variant>
      <vt:variant>
        <vt:i4>1</vt:i4>
      </vt:variant>
      <vt:variant>
        <vt:lpstr>Slide Titles</vt:lpstr>
      </vt:variant>
      <vt:variant>
        <vt:i4>95</vt:i4>
      </vt:variant>
    </vt:vector>
  </HeadingPairs>
  <TitlesOfParts>
    <vt:vector size="96" baseType="lpstr">
      <vt:lpstr>Office Theme</vt:lpstr>
      <vt:lpstr>Websites and  Your Firm’s Web Presence</vt:lpstr>
      <vt:lpstr>Why Market &amp; Brand You?</vt:lpstr>
      <vt:lpstr>I am a Geek</vt:lpstr>
      <vt:lpstr>What is Internet Marketing?</vt:lpstr>
      <vt:lpstr>Why Internet Marketing?</vt:lpstr>
      <vt:lpstr>Why Internet Marketing?</vt:lpstr>
      <vt:lpstr>Online Results: Case Study #1</vt:lpstr>
      <vt:lpstr>Online Results: Case Study #2</vt:lpstr>
      <vt:lpstr>Before We Start: The Bar Rules</vt:lpstr>
      <vt:lpstr>Bar Rules: Top 10 Things</vt:lpstr>
      <vt:lpstr>Bar Rules: Verifiable &amp; Superlatives</vt:lpstr>
      <vt:lpstr>Bar Rules: Verifiable &amp; Superlatives</vt:lpstr>
      <vt:lpstr>Bar Rules: Social Media &amp; Websites</vt:lpstr>
      <vt:lpstr>What is Branding?</vt:lpstr>
      <vt:lpstr>Why Brand Yourself?</vt:lpstr>
      <vt:lpstr>What Makes a Good Brand?</vt:lpstr>
      <vt:lpstr>Key Message of the Brand: Law Firm for Physicians</vt:lpstr>
      <vt:lpstr>Key Message of the Brand:  Simple Advice</vt:lpstr>
      <vt:lpstr>Key Message of the Brand:  Responsive and Proactive</vt:lpstr>
      <vt:lpstr>Tactics Used to Market Your Firm</vt:lpstr>
      <vt:lpstr>Websites</vt:lpstr>
      <vt:lpstr>Websites: Custom vs. Template</vt:lpstr>
      <vt:lpstr>What is Responsive Design?</vt:lpstr>
      <vt:lpstr>Types of Responsive Design</vt:lpstr>
      <vt:lpstr>Websites: Content System &amp; Platform</vt:lpstr>
      <vt:lpstr>Websites: Domains</vt:lpstr>
      <vt:lpstr>Websites: Domain Examples</vt:lpstr>
      <vt:lpstr>Websites: Hosting</vt:lpstr>
      <vt:lpstr>Websites: Images</vt:lpstr>
      <vt:lpstr>Websites: Content</vt:lpstr>
      <vt:lpstr>Websites: Blogs</vt:lpstr>
      <vt:lpstr>Website Big Ideas</vt:lpstr>
      <vt:lpstr>Top 18 Ways to Improve Your Website</vt:lpstr>
      <vt:lpstr>Design Improvements</vt:lpstr>
      <vt:lpstr>Design: Message</vt:lpstr>
      <vt:lpstr>Design: Brand</vt:lpstr>
      <vt:lpstr>Design: Typography</vt:lpstr>
      <vt:lpstr>Design: Imagery</vt:lpstr>
      <vt:lpstr>Design: Content </vt:lpstr>
      <vt:lpstr>Design: Structure</vt:lpstr>
      <vt:lpstr>Technology Improvements</vt:lpstr>
      <vt:lpstr>Technology: Content System</vt:lpstr>
      <vt:lpstr>Technology: Errors</vt:lpstr>
      <vt:lpstr>Technology: Build</vt:lpstr>
      <vt:lpstr>Technology: Tools</vt:lpstr>
      <vt:lpstr>Technology: Size</vt:lpstr>
      <vt:lpstr>Technology: Blog</vt:lpstr>
      <vt:lpstr>Marketing Improvements</vt:lpstr>
      <vt:lpstr>Marketing: Calls to Action</vt:lpstr>
      <vt:lpstr>Marketing: SEO</vt:lpstr>
      <vt:lpstr>Marketing: Social</vt:lpstr>
      <vt:lpstr>Marketing: Content</vt:lpstr>
      <vt:lpstr>Marketing: Mobile</vt:lpstr>
      <vt:lpstr>Marketing: Paid</vt:lpstr>
      <vt:lpstr>Content Marketing</vt:lpstr>
      <vt:lpstr>Online Reading Habits</vt:lpstr>
      <vt:lpstr>You are Too Wordy</vt:lpstr>
      <vt:lpstr>Content Rules</vt:lpstr>
      <vt:lpstr>Duplicate Content &amp; Structure</vt:lpstr>
      <vt:lpstr>Content Ideas</vt:lpstr>
      <vt:lpstr>Content Marketing Tips</vt:lpstr>
      <vt:lpstr>SEO:  Search Engine Optimization</vt:lpstr>
      <vt:lpstr>Why Search Engine Optimization?</vt:lpstr>
      <vt:lpstr>SEO: Research</vt:lpstr>
      <vt:lpstr>SEO: On-page &amp; Architecture</vt:lpstr>
      <vt:lpstr>SEO: Content</vt:lpstr>
      <vt:lpstr>SEO: Links, Links and More Links</vt:lpstr>
      <vt:lpstr>SEO: Tips</vt:lpstr>
      <vt:lpstr>Local Search: Tampa Lawyer</vt:lpstr>
      <vt:lpstr>Who Cares About Places?</vt:lpstr>
      <vt:lpstr>Overview Of Google Places</vt:lpstr>
      <vt:lpstr>Local Search: Google Places</vt:lpstr>
      <vt:lpstr>Ownership</vt:lpstr>
      <vt:lpstr>Setting Up A Listing</vt:lpstr>
      <vt:lpstr>Verifying Your Listing</vt:lpstr>
      <vt:lpstr>Gaining Authority And Building Citations</vt:lpstr>
      <vt:lpstr>Local Search: Bing, Yahoo, Yellow Pages and Others</vt:lpstr>
      <vt:lpstr>Local Search: Tips</vt:lpstr>
      <vt:lpstr>Newsletters</vt:lpstr>
      <vt:lpstr>Internet Advertising &amp; PPC</vt:lpstr>
      <vt:lpstr>Internet Advertising: Google PPC</vt:lpstr>
      <vt:lpstr>Internet Advertising : Bing PPC</vt:lpstr>
      <vt:lpstr>Internet Advertising: Retargeting</vt:lpstr>
      <vt:lpstr>Advertising: Tips</vt:lpstr>
      <vt:lpstr>Social Media</vt:lpstr>
      <vt:lpstr>Listen, Engage, Share.</vt:lpstr>
      <vt:lpstr>Social Media: Guidelines</vt:lpstr>
      <vt:lpstr>Programs to Use to Communicate (and make life easy)</vt:lpstr>
      <vt:lpstr>Social Media: Others Tips</vt:lpstr>
      <vt:lpstr>Directories</vt:lpstr>
      <vt:lpstr>Videos</vt:lpstr>
      <vt:lpstr>Videos</vt:lpstr>
      <vt:lpstr>Conversion Rates &amp; Analytics</vt:lpstr>
      <vt:lpstr>Key Areas to Review</vt:lpstr>
      <vt:lpstr>Final Thoughts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Legal Career Online: Brand your Firm and Get Clients</dc:title>
  <dc:creator>peteboyd@paperstreet.com</dc:creator>
  <cp:lastModifiedBy>peteboyd</cp:lastModifiedBy>
  <cp:revision>82</cp:revision>
  <dcterms:created xsi:type="dcterms:W3CDTF">2013-04-19T00:23:55Z</dcterms:created>
  <dcterms:modified xsi:type="dcterms:W3CDTF">2013-04-19T13:28:39Z</dcterms:modified>
</cp:coreProperties>
</file>