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84" r:id="rId2"/>
    <p:sldId id="338" r:id="rId3"/>
    <p:sldId id="421" r:id="rId4"/>
    <p:sldId id="419" r:id="rId5"/>
    <p:sldId id="322" r:id="rId6"/>
    <p:sldId id="331" r:id="rId7"/>
    <p:sldId id="332" r:id="rId8"/>
    <p:sldId id="329" r:id="rId9"/>
    <p:sldId id="330" r:id="rId10"/>
    <p:sldId id="409" r:id="rId11"/>
    <p:sldId id="410" r:id="rId12"/>
    <p:sldId id="325" r:id="rId13"/>
    <p:sldId id="339" r:id="rId14"/>
    <p:sldId id="334" r:id="rId15"/>
    <p:sldId id="417" r:id="rId16"/>
    <p:sldId id="411" r:id="rId17"/>
    <p:sldId id="413" r:id="rId18"/>
    <p:sldId id="416" r:id="rId19"/>
    <p:sldId id="414" r:id="rId20"/>
    <p:sldId id="298" r:id="rId21"/>
    <p:sldId id="342" r:id="rId22"/>
    <p:sldId id="292" r:id="rId23"/>
    <p:sldId id="293" r:id="rId24"/>
    <p:sldId id="294" r:id="rId25"/>
    <p:sldId id="346" r:id="rId26"/>
    <p:sldId id="347" r:id="rId27"/>
    <p:sldId id="350" r:id="rId28"/>
    <p:sldId id="351" r:id="rId29"/>
    <p:sldId id="360" r:id="rId30"/>
    <p:sldId id="386" r:id="rId31"/>
    <p:sldId id="387" r:id="rId32"/>
    <p:sldId id="388" r:id="rId33"/>
    <p:sldId id="389" r:id="rId34"/>
    <p:sldId id="424" r:id="rId35"/>
    <p:sldId id="390" r:id="rId36"/>
    <p:sldId id="391" r:id="rId37"/>
    <p:sldId id="401" r:id="rId38"/>
    <p:sldId id="403" r:id="rId39"/>
    <p:sldId id="404" r:id="rId40"/>
    <p:sldId id="405" r:id="rId41"/>
    <p:sldId id="406" r:id="rId42"/>
    <p:sldId id="407" r:id="rId43"/>
    <p:sldId id="408" r:id="rId44"/>
    <p:sldId id="367" r:id="rId45"/>
    <p:sldId id="370" r:id="rId46"/>
    <p:sldId id="312" r:id="rId47"/>
    <p:sldId id="326" r:id="rId48"/>
    <p:sldId id="420" r:id="rId49"/>
    <p:sldId id="425" r:id="rId50"/>
    <p:sldId id="426" r:id="rId51"/>
    <p:sldId id="427" r:id="rId52"/>
    <p:sldId id="428" r:id="rId53"/>
    <p:sldId id="429" r:id="rId54"/>
    <p:sldId id="430" r:id="rId55"/>
    <p:sldId id="431" r:id="rId56"/>
    <p:sldId id="435" r:id="rId57"/>
    <p:sldId id="433" r:id="rId58"/>
    <p:sldId id="434" r:id="rId59"/>
    <p:sldId id="41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346" autoAdjust="0"/>
  </p:normalViewPr>
  <p:slideViewPr>
    <p:cSldViewPr>
      <p:cViewPr varScale="1">
        <p:scale>
          <a:sx n="51" d="100"/>
          <a:sy n="51" d="100"/>
        </p:scale>
        <p:origin x="-14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B0A06-CC9B-4BFE-9BF6-23CD5CE39202}"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C7A1C-5344-4B78-BB79-4C4BE530B959}"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4310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Ethics </a:t>
            </a:r>
            <a:r>
              <a:rPr lang="en-US" dirty="0" smtClean="0"/>
              <a:t>- Learn the ethical responsibilities of social media, your website and overall web presence.</a:t>
            </a:r>
          </a:p>
          <a:p>
            <a:r>
              <a:rPr lang="en-US" b="1" dirty="0" smtClean="0"/>
              <a:t>Monitor </a:t>
            </a:r>
            <a:r>
              <a:rPr lang="en-US" dirty="0" smtClean="0"/>
              <a:t>- Learn how to use, monitor and set goals for social media to market your practice on Google+, Facebook, Twitter, LinkedIn, </a:t>
            </a:r>
            <a:r>
              <a:rPr lang="en-US" dirty="0" err="1" smtClean="0"/>
              <a:t>Avvo</a:t>
            </a:r>
            <a:r>
              <a:rPr lang="en-US" dirty="0" smtClean="0"/>
              <a:t>, and other networks.</a:t>
            </a:r>
          </a:p>
          <a:p>
            <a:r>
              <a:rPr lang="en-US" b="1" dirty="0" smtClean="0"/>
              <a:t>Increase </a:t>
            </a:r>
            <a:r>
              <a:rPr lang="en-US" dirty="0" smtClean="0"/>
              <a:t>- Learn how to increase your web presence beyond your website through social media, content, search and paid campaigns.</a:t>
            </a:r>
          </a:p>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Committee is of the opinion that certain website content and the use of certain internet search engine optimization techniques can be false, deceptive or misleading conduct that is prohibited by Rule 4-7.13.22. Examples include “hidden text” or “meta tags” that use another lawyer’s or law firm’s name without a proper purpose, a false representation that a law firm has an office in a particular location when the lawyer does not have an office at that location, or representing that a lawyer handles cases in an area of practice that the lawyer or firm does not practice.</a:t>
            </a:r>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23</a:t>
            </a:fld>
            <a:endParaRPr lang="en-US"/>
          </a:p>
        </p:txBody>
      </p:sp>
    </p:spTree>
    <p:extLst>
      <p:ext uri="{BB962C8B-B14F-4D97-AF65-F5344CB8AC3E}">
        <p14:creationId xmlns:p14="http://schemas.microsoft.com/office/powerpoint/2010/main" xmlns="" xmlns:mv="urn:schemas-microsoft-com:mac:vml" xmlns:mc="http://schemas.openxmlformats.org/markup-compatibility/2006" val="395415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5C7A1C-5344-4B78-BB79-4C4BE530B959}"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818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99464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145194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143E1-EFD8-4DC0-980D-989EF7423C1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677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143E1-EFD8-4DC0-980D-989EF7423C1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96293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143E1-EFD8-4DC0-980D-989EF7423C1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44902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143E1-EFD8-4DC0-980D-989EF7423C18}"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412908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143E1-EFD8-4DC0-980D-989EF7423C18}"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80524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143E1-EFD8-4DC0-980D-989EF7423C18}"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296287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8350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143E1-EFD8-4DC0-980D-989EF7423C1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34242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143E1-EFD8-4DC0-980D-989EF7423C18}" type="datetimeFigureOut">
              <a:rPr lang="en-US" smtClean="0"/>
              <a:pPr/>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9511-9BB9-4FFE-A2F8-8342080AFED2}" type="slidenum">
              <a:rPr lang="en-US" smtClean="0"/>
              <a:pPr/>
              <a:t>‹#›</a:t>
            </a:fld>
            <a:endParaRPr lang="en-US"/>
          </a:p>
        </p:txBody>
      </p:sp>
    </p:spTree>
    <p:extLst>
      <p:ext uri="{BB962C8B-B14F-4D97-AF65-F5344CB8AC3E}">
        <p14:creationId xmlns:p14="http://schemas.microsoft.com/office/powerpoint/2010/main" xmlns="" xmlns:mv="urn:schemas-microsoft-com:mac:vml" xmlns:mc="http://schemas.openxmlformats.org/markup-compatibility/2006" val="363396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ettyimages.com/" TargetMode="External"/><Relationship Id="rId7" Type="http://schemas.openxmlformats.org/officeDocument/2006/relationships/image" Target="../media/image19.jpeg"/><Relationship Id="rId2" Type="http://schemas.openxmlformats.org/officeDocument/2006/relationships/hyperlink" Target="http://www.istock.com/"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veer.com/" TargetMode="External"/><Relationship Id="rId4" Type="http://schemas.openxmlformats.org/officeDocument/2006/relationships/hyperlink" Target="http://www.corbi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aperstreet.com/blog/5047"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opensiteexplorer.org/" TargetMode="External"/><Relationship Id="rId13" Type="http://schemas.openxmlformats.org/officeDocument/2006/relationships/hyperlink" Target="http://www.findlaw.com/" TargetMode="External"/><Relationship Id="rId3" Type="http://schemas.openxmlformats.org/officeDocument/2006/relationships/hyperlink" Target="http://www.avvo.com/" TargetMode="External"/><Relationship Id="rId7" Type="http://schemas.openxmlformats.org/officeDocument/2006/relationships/hyperlink" Target="http://www.manta.com/" TargetMode="External"/><Relationship Id="rId12" Type="http://schemas.openxmlformats.org/officeDocument/2006/relationships/hyperlink" Target="http://www.hg.org/" TargetMode="External"/><Relationship Id="rId2" Type="http://schemas.openxmlformats.org/officeDocument/2006/relationships/hyperlink" Target="http://www.dmoz.org/" TargetMode="External"/><Relationship Id="rId1" Type="http://schemas.openxmlformats.org/officeDocument/2006/relationships/slideLayout" Target="../slideLayouts/slideLayout4.xml"/><Relationship Id="rId6" Type="http://schemas.openxmlformats.org/officeDocument/2006/relationships/hyperlink" Target="http://local.yahoo.com/" TargetMode="External"/><Relationship Id="rId11" Type="http://schemas.openxmlformats.org/officeDocument/2006/relationships/hyperlink" Target="http://bestoftheweb.com/" TargetMode="External"/><Relationship Id="rId5" Type="http://schemas.openxmlformats.org/officeDocument/2006/relationships/hyperlink" Target="http://www.bing.com/local/" TargetMode="External"/><Relationship Id="rId10" Type="http://schemas.openxmlformats.org/officeDocument/2006/relationships/hyperlink" Target="http://dir.yahoo.com/" TargetMode="External"/><Relationship Id="rId4" Type="http://schemas.openxmlformats.org/officeDocument/2006/relationships/hyperlink" Target="http://www.google.com/places/" TargetMode="External"/><Relationship Id="rId9" Type="http://schemas.openxmlformats.org/officeDocument/2006/relationships/hyperlink" Target="http://lawyers.law.cornell.edu/" TargetMode="External"/><Relationship Id="rId14" Type="http://schemas.openxmlformats.org/officeDocument/2006/relationships/hyperlink" Target="http://www.lawyers.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local.yahoo.com/" TargetMode="External"/><Relationship Id="rId2" Type="http://schemas.openxmlformats.org/officeDocument/2006/relationships/hyperlink" Target="http://www.bing.com/local/us/" TargetMode="External"/><Relationship Id="rId1" Type="http://schemas.openxmlformats.org/officeDocument/2006/relationships/slideLayout" Target="../slideLayouts/slideLayout2.xml"/><Relationship Id="rId4" Type="http://schemas.openxmlformats.org/officeDocument/2006/relationships/hyperlink" Target="http://getlisted.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www.google.com/business/placesforbusines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latin typeface="Helvetica"/>
                <a:cs typeface="Helvetica"/>
              </a:rPr>
              <a:t>Ethics, Social Media &amp; Your Web Presence</a:t>
            </a:r>
            <a:endParaRPr lang="en-US" dirty="0">
              <a:latin typeface="Helvetica"/>
              <a:cs typeface="Helvetica"/>
            </a:endParaRPr>
          </a:p>
        </p:txBody>
      </p:sp>
      <p:sp>
        <p:nvSpPr>
          <p:cNvPr id="3" name="Subtitle 2"/>
          <p:cNvSpPr>
            <a:spLocks noGrp="1"/>
          </p:cNvSpPr>
          <p:nvPr>
            <p:ph type="subTitle" idx="1"/>
          </p:nvPr>
        </p:nvSpPr>
        <p:spPr/>
        <p:txBody>
          <a:bodyPr>
            <a:normAutofit/>
          </a:bodyPr>
          <a:lstStyle/>
          <a:p>
            <a:r>
              <a:rPr lang="en-US" sz="1800" i="1" dirty="0" smtClean="0">
                <a:solidFill>
                  <a:schemeClr val="bg1"/>
                </a:solidFill>
                <a:latin typeface="+mn-lt"/>
              </a:rPr>
              <a:t>By Peter Boyd, Esq.</a:t>
            </a:r>
            <a:br>
              <a:rPr lang="en-US" sz="1800" i="1" dirty="0" smtClean="0">
                <a:solidFill>
                  <a:schemeClr val="bg1"/>
                </a:solidFill>
                <a:latin typeface="+mn-lt"/>
              </a:rPr>
            </a:br>
            <a:r>
              <a:rPr lang="en-US" sz="1800" i="1" dirty="0" smtClean="0">
                <a:solidFill>
                  <a:schemeClr val="bg1"/>
                </a:solidFill>
                <a:latin typeface="+mn-lt"/>
              </a:rPr>
              <a:t>Attorney &amp; General Guru</a:t>
            </a:r>
          </a:p>
        </p:txBody>
      </p:sp>
    </p:spTree>
    <p:extLst>
      <p:ext uri="{BB962C8B-B14F-4D97-AF65-F5344CB8AC3E}">
        <p14:creationId xmlns:p14="http://schemas.microsoft.com/office/powerpoint/2010/main" xmlns="" xmlns:mv="urn:schemas-microsoft-com:mac:vml" xmlns:mc="http://schemas.openxmlformats.org/markup-compatibility/2006" val="310443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Website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Names: </a:t>
            </a:r>
            <a:r>
              <a:rPr lang="en-US" dirty="0" smtClean="0"/>
              <a:t>Don’t use another lawyer’s or law firms name in the meta tags.</a:t>
            </a:r>
          </a:p>
          <a:p>
            <a:r>
              <a:rPr lang="en-US" b="1" dirty="0" smtClean="0"/>
              <a:t>Location</a:t>
            </a:r>
            <a:r>
              <a:rPr lang="en-US" dirty="0" smtClean="0"/>
              <a:t>:  Don’t falsely represent your locations.</a:t>
            </a:r>
          </a:p>
          <a:p>
            <a:r>
              <a:rPr lang="en-US" b="1" dirty="0" smtClean="0"/>
              <a:t>Practice Areas</a:t>
            </a:r>
            <a:r>
              <a:rPr lang="en-US" dirty="0" smtClean="0"/>
              <a:t>:  Don’t represent that you practice in an area.</a:t>
            </a:r>
          </a:p>
          <a:p>
            <a:r>
              <a:rPr lang="en-US" b="1" dirty="0" smtClean="0"/>
              <a:t>Hidden Text: </a:t>
            </a:r>
            <a:r>
              <a:rPr lang="en-US" dirty="0" smtClean="0"/>
              <a:t>Would almost always be inherently false and misleading.</a:t>
            </a:r>
          </a:p>
          <a:p>
            <a:r>
              <a:rPr lang="en-US" b="1" dirty="0" smtClean="0"/>
              <a:t>Google Adwords:  </a:t>
            </a:r>
            <a:r>
              <a:rPr lang="en-US" dirty="0" smtClean="0"/>
              <a:t>Lawyers may not purchase the name of another lawyer or law firm as a key word.</a:t>
            </a:r>
          </a:p>
          <a:p>
            <a:r>
              <a:rPr lang="en-US" b="1" dirty="0" smtClean="0"/>
              <a:t>Don’t have to be filed!  </a:t>
            </a:r>
            <a:r>
              <a:rPr lang="en-US" dirty="0" smtClean="0"/>
              <a:t>In fact, they won’t take your whole website, but you can file a few pages for $150 a page for review.</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Bona Fide Office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disclose at least one office.</a:t>
            </a:r>
          </a:p>
          <a:p>
            <a:r>
              <a:rPr lang="en-US" dirty="0" smtClean="0"/>
              <a:t>Misleading if you list cities where you do not actually have an office though.</a:t>
            </a:r>
          </a:p>
          <a:p>
            <a:r>
              <a:rPr lang="en-US" dirty="0" smtClean="0"/>
              <a:t>What is Bona Fide?</a:t>
            </a:r>
          </a:p>
          <a:p>
            <a:pPr lvl="1"/>
            <a:r>
              <a:rPr lang="en-US" dirty="0" smtClean="0"/>
              <a:t>Regular and Continual Service</a:t>
            </a:r>
          </a:p>
          <a:p>
            <a:pPr lvl="1"/>
            <a:r>
              <a:rPr lang="en-US" dirty="0" smtClean="0"/>
              <a:t>Little or no Full Time Staff</a:t>
            </a:r>
          </a:p>
          <a:p>
            <a:pPr lvl="1"/>
            <a:r>
              <a:rPr lang="en-US" dirty="0" smtClean="0"/>
              <a:t>Lawyer not present regularly</a:t>
            </a:r>
          </a:p>
          <a:p>
            <a:pPr lvl="1"/>
            <a:r>
              <a:rPr lang="en-US" dirty="0" smtClean="0"/>
              <a:t>Signage?  Staff?  Services?</a:t>
            </a:r>
          </a:p>
          <a:p>
            <a:r>
              <a:rPr lang="en-US" dirty="0" smtClean="0"/>
              <a:t>Virtual Office:  Available for Consultation. Satellite.  Limited Service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a:bodyPr>
          <a:lstStyle/>
          <a:p>
            <a:r>
              <a:rPr lang="en-US" sz="3000" dirty="0" smtClean="0">
                <a:latin typeface="+mn-lt"/>
              </a:rPr>
              <a:t>Objectively Verifiable</a:t>
            </a:r>
          </a:p>
          <a:p>
            <a:pPr lvl="1"/>
            <a:r>
              <a:rPr lang="en-US" sz="2600" dirty="0" smtClean="0">
                <a:latin typeface="+mn-lt"/>
              </a:rPr>
              <a:t>Basically, Don’t Lie.  </a:t>
            </a:r>
          </a:p>
          <a:p>
            <a:pPr lvl="1"/>
            <a:r>
              <a:rPr lang="en-US" sz="2600" dirty="0" smtClean="0">
                <a:latin typeface="+mn-lt"/>
              </a:rPr>
              <a:t>If you make a claim, </a:t>
            </a:r>
            <a:br>
              <a:rPr lang="en-US" sz="2600" dirty="0" smtClean="0">
                <a:latin typeface="+mn-lt"/>
              </a:rPr>
            </a:br>
            <a:r>
              <a:rPr lang="en-US" sz="2600" dirty="0" smtClean="0">
                <a:latin typeface="+mn-lt"/>
              </a:rPr>
              <a:t>back it up!</a:t>
            </a:r>
          </a:p>
          <a:p>
            <a:r>
              <a:rPr lang="en-US" sz="3000" dirty="0" smtClean="0">
                <a:latin typeface="+mn-lt"/>
              </a:rPr>
              <a:t>Don’t Use Superlatives, “Just the Facts, Ma’am.”</a:t>
            </a:r>
          </a:p>
        </p:txBody>
      </p:sp>
      <p:pic>
        <p:nvPicPr>
          <p:cNvPr id="2050" name="Picture 2" descr="C:\Users\peteboyd.peteboyd-PC\Desktop\images.jpg"/>
          <p:cNvPicPr>
            <a:picLocks noChangeAspect="1" noChangeArrowheads="1"/>
          </p:cNvPicPr>
          <p:nvPr/>
        </p:nvPicPr>
        <p:blipFill>
          <a:blip r:embed="rId2" cstate="print"/>
          <a:srcRect/>
          <a:stretch>
            <a:fillRect/>
          </a:stretch>
        </p:blipFill>
        <p:spPr bwMode="auto">
          <a:xfrm>
            <a:off x="990600" y="4267200"/>
            <a:ext cx="2438400" cy="18288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Verifiable &amp; Superlatives</a:t>
            </a:r>
            <a:endParaRPr lang="en-US" dirty="0">
              <a:latin typeface="+mn-lt"/>
            </a:endParaRPr>
          </a:p>
        </p:txBody>
      </p:sp>
      <p:sp>
        <p:nvSpPr>
          <p:cNvPr id="4" name="Content Placeholder 3"/>
          <p:cNvSpPr>
            <a:spLocks noGrp="1"/>
          </p:cNvSpPr>
          <p:nvPr>
            <p:ph idx="1"/>
          </p:nvPr>
        </p:nvSpPr>
        <p:spPr/>
        <p:txBody>
          <a:bodyPr>
            <a:normAutofit lnSpcReduction="10000"/>
          </a:bodyPr>
          <a:lstStyle/>
          <a:p>
            <a:pPr>
              <a:buNone/>
            </a:pPr>
            <a:r>
              <a:rPr lang="en-US" b="1" dirty="0" smtClean="0">
                <a:latin typeface="+mn-lt"/>
              </a:rPr>
              <a:t>Good Examples:</a:t>
            </a:r>
          </a:p>
          <a:p>
            <a:r>
              <a:rPr lang="en-US" dirty="0" smtClean="0">
                <a:latin typeface="+mn-lt"/>
              </a:rPr>
              <a:t>Practicing for 10 years.</a:t>
            </a:r>
          </a:p>
          <a:p>
            <a:r>
              <a:rPr lang="en-US" dirty="0" smtClean="0">
                <a:latin typeface="+mn-lt"/>
              </a:rPr>
              <a:t>Licensed in 3 States.</a:t>
            </a:r>
          </a:p>
          <a:p>
            <a:r>
              <a:rPr lang="en-US" dirty="0" smtClean="0">
                <a:latin typeface="+mn-lt"/>
              </a:rPr>
              <a:t>Helped 150 people with their foreclosures.</a:t>
            </a:r>
          </a:p>
          <a:p>
            <a:r>
              <a:rPr lang="en-US" dirty="0" smtClean="0"/>
              <a:t>Our </a:t>
            </a:r>
            <a:r>
              <a:rPr lang="en-US" b="1" dirty="0" smtClean="0"/>
              <a:t>Goal </a:t>
            </a:r>
            <a:r>
              <a:rPr lang="en-US" dirty="0" smtClean="0"/>
              <a:t>is blah, blah, blah….</a:t>
            </a:r>
            <a:endParaRPr lang="en-US" dirty="0" smtClean="0">
              <a:latin typeface="+mn-lt"/>
            </a:endParaRPr>
          </a:p>
          <a:p>
            <a:pPr>
              <a:buNone/>
            </a:pPr>
            <a:r>
              <a:rPr lang="en-US" b="1" dirty="0" smtClean="0">
                <a:latin typeface="+mn-lt"/>
              </a:rPr>
              <a:t>Uh Oh!</a:t>
            </a:r>
          </a:p>
          <a:p>
            <a:r>
              <a:rPr lang="en-US" u="sng" dirty="0" smtClean="0">
                <a:latin typeface="+mn-lt"/>
              </a:rPr>
              <a:t>Best</a:t>
            </a:r>
            <a:r>
              <a:rPr lang="en-US" dirty="0" smtClean="0">
                <a:latin typeface="+mn-lt"/>
              </a:rPr>
              <a:t> Lawyer in Town.</a:t>
            </a:r>
          </a:p>
          <a:p>
            <a:r>
              <a:rPr lang="en-US" dirty="0" smtClean="0"/>
              <a:t>The Toughest</a:t>
            </a:r>
            <a:r>
              <a:rPr lang="en-US" dirty="0" smtClean="0">
                <a:latin typeface="+mn-lt"/>
              </a:rPr>
              <a:t> </a:t>
            </a:r>
            <a:r>
              <a:rPr lang="en-US" dirty="0" smtClean="0"/>
              <a:t>L</a:t>
            </a:r>
            <a:r>
              <a:rPr lang="en-US" dirty="0" smtClean="0">
                <a:latin typeface="+mn-lt"/>
              </a:rPr>
              <a:t>awyer around. </a:t>
            </a:r>
          </a:p>
        </p:txBody>
      </p:sp>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Bar Rules: Testimonials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Go ahead and place on website. </a:t>
            </a:r>
          </a:p>
          <a:p>
            <a:r>
              <a:rPr lang="en-US" dirty="0" smtClean="0">
                <a:latin typeface="+mn-lt"/>
              </a:rPr>
              <a:t>Make sure they have a disclaimer and are verifiable.</a:t>
            </a:r>
          </a:p>
          <a:p>
            <a:r>
              <a:rPr lang="en-US" dirty="0" smtClean="0"/>
              <a:t>Make sure your client’s agreed.</a:t>
            </a:r>
          </a:p>
          <a:p>
            <a:r>
              <a:rPr lang="en-US" dirty="0" smtClean="0">
                <a:latin typeface="+mn-lt"/>
              </a:rPr>
              <a:t>Make sure </a:t>
            </a:r>
            <a:r>
              <a:rPr lang="en-US" dirty="0" smtClean="0"/>
              <a:t>your client’s don’t use any key superlatives (i.e. “best”).</a:t>
            </a:r>
            <a:endParaRPr lang="en-US" dirty="0" smtClean="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Big Wins!</a:t>
            </a:r>
            <a:endParaRPr lang="en-US" dirty="0"/>
          </a:p>
        </p:txBody>
      </p:sp>
      <p:sp>
        <p:nvSpPr>
          <p:cNvPr id="3" name="Content Placeholder 2"/>
          <p:cNvSpPr>
            <a:spLocks noGrp="1"/>
          </p:cNvSpPr>
          <p:nvPr>
            <p:ph idx="1"/>
          </p:nvPr>
        </p:nvSpPr>
        <p:spPr/>
        <p:txBody>
          <a:bodyPr/>
          <a:lstStyle/>
          <a:p>
            <a:r>
              <a:rPr lang="en-US" dirty="0" smtClean="0"/>
              <a:t>Yes, you can include your big case wins </a:t>
            </a:r>
            <a:br>
              <a:rPr lang="en-US" dirty="0" smtClean="0"/>
            </a:br>
            <a:r>
              <a:rPr lang="en-US" dirty="0" smtClean="0"/>
              <a:t>(aka $1,000,000 Settlement)</a:t>
            </a:r>
          </a:p>
          <a:p>
            <a:r>
              <a:rPr lang="en-US" dirty="0" smtClean="0"/>
              <a:t>However, don’t omit any information.</a:t>
            </a:r>
          </a:p>
          <a:p>
            <a:pPr lvl="1"/>
            <a:r>
              <a:rPr lang="en-US" dirty="0" smtClean="0"/>
              <a:t>Did you deduct your fees and costs?  Net Amount?</a:t>
            </a:r>
          </a:p>
          <a:p>
            <a:pPr lvl="1"/>
            <a:r>
              <a:rPr lang="en-US" dirty="0" smtClean="0"/>
              <a:t>Was it obtained by default? Uncontested?</a:t>
            </a:r>
          </a:p>
          <a:p>
            <a:pPr lvl="1"/>
            <a:r>
              <a:rPr lang="en-US" dirty="0" smtClean="0"/>
              <a:t>Can you prove it?  What if nondisclosure?</a:t>
            </a:r>
          </a:p>
          <a:p>
            <a:pPr lvl="1"/>
            <a:r>
              <a:rPr lang="en-US" dirty="0" smtClean="0"/>
              <a:t>What if it fell short of actual damages?</a:t>
            </a:r>
          </a:p>
          <a:p>
            <a:r>
              <a:rPr lang="en-US" dirty="0" smtClean="0"/>
              <a:t>If needed, put in a disclaimer.</a:t>
            </a:r>
          </a:p>
          <a:p>
            <a:pPr lvl="1"/>
            <a:endParaRPr lang="en-US" dirty="0" smtClean="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Banner Ads</a:t>
            </a:r>
            <a:endParaRPr lang="en-US" dirty="0"/>
          </a:p>
        </p:txBody>
      </p:sp>
      <p:sp>
        <p:nvSpPr>
          <p:cNvPr id="3" name="Content Placeholder 2"/>
          <p:cNvSpPr>
            <a:spLocks noGrp="1"/>
          </p:cNvSpPr>
          <p:nvPr>
            <p:ph idx="1"/>
          </p:nvPr>
        </p:nvSpPr>
        <p:spPr/>
        <p:txBody>
          <a:bodyPr/>
          <a:lstStyle/>
          <a:p>
            <a:r>
              <a:rPr lang="en-US" b="1" dirty="0" smtClean="0"/>
              <a:t>All Rules: </a:t>
            </a:r>
            <a:r>
              <a:rPr lang="en-US" dirty="0" smtClean="0"/>
              <a:t>Must comply with all Bar Rules.</a:t>
            </a:r>
          </a:p>
          <a:p>
            <a:r>
              <a:rPr lang="en-US" b="1" dirty="0" smtClean="0"/>
              <a:t>Filing: </a:t>
            </a:r>
            <a:r>
              <a:rPr lang="en-US" dirty="0" smtClean="0"/>
              <a:t>Must be Filed.</a:t>
            </a:r>
          </a:p>
          <a:p>
            <a:r>
              <a:rPr lang="en-US" b="1" dirty="0" smtClean="0"/>
              <a:t>City: </a:t>
            </a:r>
            <a:r>
              <a:rPr lang="en-US" dirty="0" smtClean="0"/>
              <a:t>Must contain a city.</a:t>
            </a:r>
          </a:p>
          <a:p>
            <a:r>
              <a:rPr lang="en-US" b="1" dirty="0" smtClean="0"/>
              <a:t>Name: </a:t>
            </a:r>
            <a:r>
              <a:rPr lang="en-US" dirty="0" smtClean="0"/>
              <a:t>Must contain lawyer or law firm name.</a:t>
            </a:r>
          </a:p>
          <a:p>
            <a:r>
              <a:rPr lang="en-US" b="1" dirty="0" smtClean="0"/>
              <a:t>Don’t </a:t>
            </a:r>
            <a:r>
              <a:rPr lang="en-US" dirty="0" smtClean="0"/>
              <a:t>lie, omit, or mislead.</a:t>
            </a:r>
          </a:p>
          <a:p>
            <a:pPr>
              <a:buNone/>
            </a:pPr>
            <a:endParaRPr lang="en-US" dirty="0" smtClean="0"/>
          </a:p>
          <a:p>
            <a:endParaRPr lang="en-US" dirty="0" smtClean="0"/>
          </a:p>
          <a:p>
            <a:endParaRPr lang="en-US" dirty="0" smtClean="0"/>
          </a:p>
        </p:txBody>
      </p:sp>
      <p:pic>
        <p:nvPicPr>
          <p:cNvPr id="4" name="Picture 3"/>
          <p:cNvPicPr>
            <a:picLocks noChangeAspect="1"/>
          </p:cNvPicPr>
          <p:nvPr/>
        </p:nvPicPr>
        <p:blipFill>
          <a:blip r:embed="rId2" cstate="print"/>
          <a:stretch>
            <a:fillRect/>
          </a:stretch>
        </p:blipFill>
        <p:spPr>
          <a:xfrm>
            <a:off x="685800" y="4724400"/>
            <a:ext cx="5397500" cy="1689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Rules: Social Media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Purely Social – No Rules.  Party On!</a:t>
            </a:r>
          </a:p>
          <a:p>
            <a:r>
              <a:rPr lang="en-US" dirty="0" smtClean="0"/>
              <a:t>Promoting the Law Firm –Obey the Rules.</a:t>
            </a:r>
          </a:p>
          <a:p>
            <a:pPr lvl="1"/>
            <a:r>
              <a:rPr lang="en-US" dirty="0" smtClean="0"/>
              <a:t>Objectively Verifiable</a:t>
            </a:r>
          </a:p>
          <a:p>
            <a:pPr lvl="1"/>
            <a:r>
              <a:rPr lang="en-US" dirty="0" smtClean="0"/>
              <a:t>Don’t Mislead, Omit or Lie.</a:t>
            </a:r>
          </a:p>
          <a:p>
            <a:pPr lvl="1"/>
            <a:r>
              <a:rPr lang="en-US" dirty="0" smtClean="0"/>
              <a:t>Don’t solicit directly </a:t>
            </a:r>
            <a:br>
              <a:rPr lang="en-US" dirty="0" smtClean="0"/>
            </a:br>
            <a:r>
              <a:rPr lang="en-US" dirty="0" smtClean="0"/>
              <a:t>unless a current relationship.</a:t>
            </a:r>
          </a:p>
          <a:p>
            <a:pPr lvl="1"/>
            <a:r>
              <a:rPr lang="en-US" dirty="0" smtClean="0"/>
              <a:t>Not responsible for comments</a:t>
            </a:r>
          </a:p>
          <a:p>
            <a:r>
              <a:rPr lang="en-US" dirty="0" smtClean="0"/>
              <a:t>Social Media is not required to be filed.</a:t>
            </a:r>
          </a:p>
          <a:p>
            <a:r>
              <a:rPr lang="en-US" dirty="0" smtClean="0"/>
              <a:t>Must have Contact Information on profiles (and in the posts of Twitter).</a:t>
            </a:r>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5486400" y="2743200"/>
            <a:ext cx="3416300" cy="18481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 Rules: LinkedIn </a:t>
            </a:r>
            <a:br>
              <a:rPr lang="en-US" dirty="0" smtClean="0"/>
            </a:br>
            <a:r>
              <a:rPr lang="en-US" dirty="0" smtClean="0"/>
              <a:t>“Skills and Expertise”</a:t>
            </a:r>
            <a:endParaRPr lang="en-US" dirty="0"/>
          </a:p>
        </p:txBody>
      </p:sp>
      <p:sp>
        <p:nvSpPr>
          <p:cNvPr id="3" name="Content Placeholder 2"/>
          <p:cNvSpPr>
            <a:spLocks noGrp="1"/>
          </p:cNvSpPr>
          <p:nvPr>
            <p:ph idx="1"/>
          </p:nvPr>
        </p:nvSpPr>
        <p:spPr/>
        <p:txBody>
          <a:bodyPr/>
          <a:lstStyle/>
          <a:p>
            <a:r>
              <a:rPr lang="en-US" dirty="0" smtClean="0"/>
              <a:t>You can have a LinkedIn Profile.</a:t>
            </a:r>
          </a:p>
          <a:p>
            <a:r>
              <a:rPr lang="en-US" dirty="0" smtClean="0"/>
              <a:t>Staff position is that you may not list your areas of practice under the header Skills and Expertise if you are not board certified.</a:t>
            </a:r>
          </a:p>
          <a:p>
            <a:endParaRPr lang="en-US" dirty="0"/>
          </a:p>
        </p:txBody>
      </p:sp>
      <p:pic>
        <p:nvPicPr>
          <p:cNvPr id="4" name="Picture 3"/>
          <p:cNvPicPr>
            <a:picLocks noChangeAspect="1"/>
          </p:cNvPicPr>
          <p:nvPr/>
        </p:nvPicPr>
        <p:blipFill>
          <a:blip r:embed="rId2" cstate="print"/>
          <a:stretch>
            <a:fillRect/>
          </a:stretch>
        </p:blipFill>
        <p:spPr>
          <a:xfrm>
            <a:off x="4800600" y="228600"/>
            <a:ext cx="2209800" cy="621669"/>
          </a:xfrm>
          <a:prstGeom prst="rect">
            <a:avLst/>
          </a:prstGeom>
        </p:spPr>
      </p:pic>
      <p:pic>
        <p:nvPicPr>
          <p:cNvPr id="3074" name="Picture 2" descr="C:\Users\Jen\Desktop\skills and expertise.png"/>
          <p:cNvPicPr>
            <a:picLocks noChangeAspect="1" noChangeArrowheads="1"/>
          </p:cNvPicPr>
          <p:nvPr/>
        </p:nvPicPr>
        <p:blipFill>
          <a:blip r:embed="rId3" cstate="print"/>
          <a:srcRect/>
          <a:stretch>
            <a:fillRect/>
          </a:stretch>
        </p:blipFill>
        <p:spPr bwMode="auto">
          <a:xfrm>
            <a:off x="838200" y="3962400"/>
            <a:ext cx="6629400" cy="199219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 Rules: Video </a:t>
            </a:r>
            <a:r>
              <a:rPr lang="en-US" dirty="0" smtClean="0"/>
              <a:t>Sharing (aka YouTube)</a:t>
            </a:r>
            <a:endParaRPr lang="en-US" dirty="0"/>
          </a:p>
        </p:txBody>
      </p:sp>
      <p:sp>
        <p:nvSpPr>
          <p:cNvPr id="3" name="Content Placeholder 2"/>
          <p:cNvSpPr>
            <a:spLocks noGrp="1"/>
          </p:cNvSpPr>
          <p:nvPr>
            <p:ph idx="1"/>
          </p:nvPr>
        </p:nvSpPr>
        <p:spPr/>
        <p:txBody>
          <a:bodyPr>
            <a:normAutofit lnSpcReduction="10000"/>
          </a:bodyPr>
          <a:lstStyle/>
          <a:p>
            <a:r>
              <a:rPr lang="en-US" dirty="0" smtClean="0"/>
              <a:t>Personal Videos:  Party On!  </a:t>
            </a:r>
          </a:p>
          <a:p>
            <a:r>
              <a:rPr lang="en-US" dirty="0" smtClean="0"/>
              <a:t>YouTube Reaches More Viewers in the 18-34 demographic than any cable network.</a:t>
            </a:r>
          </a:p>
          <a:p>
            <a:r>
              <a:rPr lang="en-US" dirty="0" smtClean="0"/>
              <a:t>Promoting the Law Firm:  Obey the Rules.</a:t>
            </a:r>
          </a:p>
          <a:p>
            <a:r>
              <a:rPr lang="en-US" dirty="0" smtClean="0"/>
              <a:t>SCA is of the opinion that videos posted solely on video sharing sites are information at the request of the prospective client and therefore not required to be filed with The Florida Bar for review. </a:t>
            </a:r>
          </a:p>
        </p:txBody>
      </p:sp>
      <p:pic>
        <p:nvPicPr>
          <p:cNvPr id="4098" name="Picture 2" descr="C:\Users\Jen\Desktop\imgres.jpg"/>
          <p:cNvPicPr>
            <a:picLocks noChangeAspect="1" noChangeArrowheads="1"/>
          </p:cNvPicPr>
          <p:nvPr/>
        </p:nvPicPr>
        <p:blipFill>
          <a:blip r:embed="rId2" cstate="print"/>
          <a:srcRect/>
          <a:stretch>
            <a:fillRect/>
          </a:stretch>
        </p:blipFill>
        <p:spPr bwMode="auto">
          <a:xfrm>
            <a:off x="5715000" y="304800"/>
            <a:ext cx="2865550" cy="1143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Internet Marketing?</a:t>
            </a:r>
            <a:endParaRPr lang="en-US" dirty="0">
              <a:latin typeface="+mn-lt"/>
            </a:endParaRPr>
          </a:p>
        </p:txBody>
      </p:sp>
      <p:sp>
        <p:nvSpPr>
          <p:cNvPr id="4" name="Content Placeholder 3"/>
          <p:cNvSpPr>
            <a:spLocks noGrp="1"/>
          </p:cNvSpPr>
          <p:nvPr>
            <p:ph idx="1"/>
          </p:nvPr>
        </p:nvSpPr>
        <p:spPr/>
        <p:txBody>
          <a:bodyPr/>
          <a:lstStyle/>
          <a:p>
            <a:pPr algn="ctr">
              <a:buNone/>
            </a:pPr>
            <a:r>
              <a:rPr lang="en-US" dirty="0" smtClean="0">
                <a:latin typeface="+mn-lt"/>
              </a:rPr>
              <a:t>Tens of Thousands of Searches Per Month!</a:t>
            </a:r>
          </a:p>
        </p:txBody>
      </p:sp>
      <p:pic>
        <p:nvPicPr>
          <p:cNvPr id="8" name="Picture 5" descr="C:\Users\peteboyd.peteboyd-PC\Desktop\broad2.png"/>
          <p:cNvPicPr>
            <a:picLocks noChangeAspect="1" noChangeArrowheads="1"/>
          </p:cNvPicPr>
          <p:nvPr/>
        </p:nvPicPr>
        <p:blipFill>
          <a:blip r:embed="rId2" cstate="print"/>
          <a:srcRect/>
          <a:stretch>
            <a:fillRect/>
          </a:stretch>
        </p:blipFill>
        <p:spPr bwMode="auto">
          <a:xfrm>
            <a:off x="1143000" y="2362200"/>
            <a:ext cx="6948572" cy="32289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Web</a:t>
            </a:r>
            <a:r>
              <a:rPr lang="en-US" baseline="0" dirty="0" smtClean="0">
                <a:latin typeface="+mn-lt"/>
              </a:rPr>
              <a:t>sites</a:t>
            </a:r>
            <a:endParaRPr lang="en-US" dirty="0">
              <a:latin typeface="+mn-lt"/>
            </a:endParaRPr>
          </a:p>
        </p:txBody>
      </p:sp>
      <p:pic>
        <p:nvPicPr>
          <p:cNvPr id="12" name="Content Placeholder 11" descr="home_tree.png"/>
          <p:cNvPicPr>
            <a:picLocks noGrp="1" noChangeAspect="1"/>
          </p:cNvPicPr>
          <p:nvPr>
            <p:ph idx="1"/>
          </p:nvPr>
        </p:nvPicPr>
        <p:blipFill>
          <a:blip r:embed="rId2" cstate="print"/>
          <a:stretch>
            <a:fillRect/>
          </a:stretch>
        </p:blipFill>
        <p:spPr>
          <a:xfrm>
            <a:off x="457200" y="1636651"/>
            <a:ext cx="8229600" cy="4453061"/>
          </a:xfrm>
        </p:spPr>
      </p:pic>
      <p:cxnSp>
        <p:nvCxnSpPr>
          <p:cNvPr id="14" name="Straight Arrow Connector 13"/>
          <p:cNvCxnSpPr/>
          <p:nvPr/>
        </p:nvCxnSpPr>
        <p:spPr>
          <a:xfrm>
            <a:off x="1295400" y="2362200"/>
            <a:ext cx="3276600" cy="3124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28600" y="1600200"/>
            <a:ext cx="2614690" cy="646331"/>
          </a:xfrm>
          <a:prstGeom prst="rect">
            <a:avLst/>
          </a:prstGeom>
          <a:noFill/>
        </p:spPr>
        <p:txBody>
          <a:bodyPr wrap="none" rtlCol="0">
            <a:spAutoFit/>
          </a:bodyPr>
          <a:lstStyle/>
          <a:p>
            <a:r>
              <a:rPr lang="en-US" dirty="0" smtClean="0"/>
              <a:t>Your website is the </a:t>
            </a:r>
          </a:p>
          <a:p>
            <a:r>
              <a:rPr lang="en-US" dirty="0" smtClean="0"/>
              <a:t>base of all your marketing</a:t>
            </a:r>
            <a:endParaRPr lang="en-US" dirty="0"/>
          </a:p>
        </p:txBody>
      </p:sp>
      <p:cxnSp>
        <p:nvCxnSpPr>
          <p:cNvPr id="19" name="Straight Arrow Connector 18"/>
          <p:cNvCxnSpPr/>
          <p:nvPr/>
        </p:nvCxnSpPr>
        <p:spPr>
          <a:xfrm flipH="1">
            <a:off x="4419600" y="2057400"/>
            <a:ext cx="236220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4724400" y="2057400"/>
            <a:ext cx="20574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H="1">
            <a:off x="5181600" y="2057400"/>
            <a:ext cx="1600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H="1">
            <a:off x="5486400" y="2133600"/>
            <a:ext cx="1295400" cy="1828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6934200" y="1447800"/>
            <a:ext cx="1777538" cy="2031325"/>
          </a:xfrm>
          <a:prstGeom prst="rect">
            <a:avLst/>
          </a:prstGeom>
          <a:noFill/>
        </p:spPr>
        <p:txBody>
          <a:bodyPr wrap="none" rtlCol="0">
            <a:spAutoFit/>
          </a:bodyPr>
          <a:lstStyle/>
          <a:p>
            <a:r>
              <a:rPr lang="en-US" dirty="0" smtClean="0"/>
              <a:t>This is your:</a:t>
            </a:r>
          </a:p>
          <a:p>
            <a:r>
              <a:rPr lang="en-US" dirty="0" smtClean="0"/>
              <a:t> - Content</a:t>
            </a:r>
          </a:p>
          <a:p>
            <a:r>
              <a:rPr lang="en-US" dirty="0" smtClean="0"/>
              <a:t> - Search</a:t>
            </a:r>
          </a:p>
          <a:p>
            <a:r>
              <a:rPr lang="en-US" dirty="0" smtClean="0"/>
              <a:t> - Blogs</a:t>
            </a:r>
          </a:p>
          <a:p>
            <a:r>
              <a:rPr lang="en-US" dirty="0" smtClean="0"/>
              <a:t> - Social  Media</a:t>
            </a:r>
          </a:p>
          <a:p>
            <a:r>
              <a:rPr lang="en-US" dirty="0" smtClean="0"/>
              <a:t> - Videos</a:t>
            </a:r>
          </a:p>
          <a:p>
            <a:r>
              <a:rPr lang="en-US" dirty="0" smtClean="0"/>
              <a:t> - Everything Else</a:t>
            </a:r>
          </a:p>
        </p:txBody>
      </p:sp>
    </p:spTree>
    <p:extLst>
      <p:ext uri="{BB962C8B-B14F-4D97-AF65-F5344CB8AC3E}">
        <p14:creationId xmlns:p14="http://schemas.microsoft.com/office/powerpoint/2010/main" xmlns="" xmlns:mv="urn:schemas-microsoft-com:mac:vml" xmlns:mc="http://schemas.openxmlformats.org/markup-compatibility/2006" val="267982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latin typeface="+mn-lt"/>
              </a:rPr>
              <a:t>What is Responsive Design?</a:t>
            </a:r>
            <a:endParaRPr lang="en-US" dirty="0">
              <a:latin typeface="+mn-lt"/>
            </a:endParaRPr>
          </a:p>
        </p:txBody>
      </p:sp>
      <p:pic>
        <p:nvPicPr>
          <p:cNvPr id="4" name="Picture 2" descr="C:\Users\peteboyd.peteboyd-PC\Desktop\Picture2.jpg"/>
          <p:cNvPicPr>
            <a:picLocks noChangeAspect="1" noChangeArrowheads="1"/>
          </p:cNvPicPr>
          <p:nvPr/>
        </p:nvPicPr>
        <p:blipFill>
          <a:blip r:embed="rId2" cstate="print"/>
          <a:srcRect/>
          <a:stretch>
            <a:fillRect/>
          </a:stretch>
        </p:blipFill>
        <p:spPr bwMode="auto">
          <a:xfrm>
            <a:off x="381000" y="1828800"/>
            <a:ext cx="8497888" cy="3657600"/>
          </a:xfrm>
          <a:prstGeom prst="rect">
            <a:avLst/>
          </a:prstGeom>
          <a:noFill/>
        </p:spPr>
      </p:pic>
      <p:sp>
        <p:nvSpPr>
          <p:cNvPr id="5" name="Rectangle 4"/>
          <p:cNvSpPr/>
          <p:nvPr/>
        </p:nvSpPr>
        <p:spPr>
          <a:xfrm>
            <a:off x="381000" y="5638800"/>
            <a:ext cx="6019800" cy="646331"/>
          </a:xfrm>
          <a:prstGeom prst="rect">
            <a:avLst/>
          </a:prstGeom>
        </p:spPr>
        <p:txBody>
          <a:bodyPr wrap="square">
            <a:spAutoFit/>
          </a:bodyPr>
          <a:lstStyle/>
          <a:p>
            <a:r>
              <a:rPr lang="en-US" dirty="0" smtClean="0"/>
              <a:t>189 million of Facebook’s users are ‘mobile only’.</a:t>
            </a:r>
          </a:p>
          <a:p>
            <a:r>
              <a:rPr lang="en-US" dirty="0" smtClean="0"/>
              <a:t>Most of our clients see 20% to 40% of their traffic from mobile.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a:t>
            </a:r>
            <a:r>
              <a:rPr lang="en-US" baseline="0" dirty="0" smtClean="0">
                <a:latin typeface="+mn-lt"/>
              </a:rPr>
              <a:t> </a:t>
            </a:r>
            <a:r>
              <a:rPr lang="en-US" dirty="0" smtClean="0">
                <a:latin typeface="+mn-lt"/>
              </a:rPr>
              <a:t>Images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Use Royalty Free, Stock Photos</a:t>
            </a:r>
          </a:p>
          <a:p>
            <a:r>
              <a:rPr lang="en-US" dirty="0" smtClean="0">
                <a:latin typeface="+mn-lt"/>
              </a:rPr>
              <a:t>Don’t Steal Images from Google Search</a:t>
            </a:r>
          </a:p>
          <a:p>
            <a:r>
              <a:rPr lang="en-US" dirty="0" smtClean="0">
                <a:latin typeface="+mn-lt"/>
              </a:rPr>
              <a:t>Where to Go:  </a:t>
            </a:r>
            <a:r>
              <a:rPr lang="en-US" sz="2400" dirty="0" smtClean="0">
                <a:latin typeface="+mn-lt"/>
                <a:hlinkClick r:id="rId2"/>
              </a:rPr>
              <a:t>www.istock.com</a:t>
            </a:r>
            <a:r>
              <a:rPr lang="en-US" sz="2400" dirty="0" smtClean="0">
                <a:latin typeface="+mn-lt"/>
              </a:rPr>
              <a:t>, </a:t>
            </a:r>
            <a:r>
              <a:rPr lang="en-US" sz="2400" dirty="0" smtClean="0">
                <a:latin typeface="+mn-lt"/>
                <a:hlinkClick r:id="rId3"/>
              </a:rPr>
              <a:t>www.gettyimages.com</a:t>
            </a:r>
            <a:r>
              <a:rPr lang="en-US" sz="2400" dirty="0" smtClean="0">
                <a:latin typeface="+mn-lt"/>
              </a:rPr>
              <a:t>, </a:t>
            </a:r>
            <a:r>
              <a:rPr lang="en-US" sz="2400" dirty="0" smtClean="0">
                <a:latin typeface="+mn-lt"/>
                <a:hlinkClick r:id="rId4"/>
              </a:rPr>
              <a:t>www.corbis.com</a:t>
            </a:r>
            <a:r>
              <a:rPr lang="en-US" sz="2400" dirty="0" smtClean="0">
                <a:latin typeface="+mn-lt"/>
              </a:rPr>
              <a:t>, </a:t>
            </a:r>
            <a:r>
              <a:rPr lang="en-US" sz="2400" dirty="0" smtClean="0">
                <a:latin typeface="+mn-lt"/>
                <a:hlinkClick r:id="rId5"/>
              </a:rPr>
              <a:t>www.veer.com</a:t>
            </a:r>
            <a:r>
              <a:rPr lang="en-US" sz="2400" dirty="0" smtClean="0">
                <a:latin typeface="+mn-lt"/>
              </a:rPr>
              <a:t>, and others.</a:t>
            </a:r>
          </a:p>
          <a:p>
            <a:r>
              <a:rPr lang="en-US" dirty="0" smtClean="0">
                <a:latin typeface="+mn-lt"/>
              </a:rPr>
              <a:t>Key Message on Home Page with Good Image</a:t>
            </a:r>
          </a:p>
          <a:p>
            <a:r>
              <a:rPr lang="en-US" dirty="0" smtClean="0">
                <a:latin typeface="+mn-lt"/>
              </a:rPr>
              <a:t>Don’t use Clichés (Gavels, Courthouse Steps)</a:t>
            </a:r>
          </a:p>
        </p:txBody>
      </p:sp>
      <p:pic>
        <p:nvPicPr>
          <p:cNvPr id="3074" name="Picture 2" descr="C:\Users\peteboyd.peteboyd-PC\Desktop\images.jpg"/>
          <p:cNvPicPr>
            <a:picLocks noChangeAspect="1" noChangeArrowheads="1"/>
          </p:cNvPicPr>
          <p:nvPr/>
        </p:nvPicPr>
        <p:blipFill>
          <a:blip r:embed="rId6" cstate="print"/>
          <a:srcRect/>
          <a:stretch>
            <a:fillRect/>
          </a:stretch>
        </p:blipFill>
        <p:spPr bwMode="auto">
          <a:xfrm>
            <a:off x="2057400" y="5105400"/>
            <a:ext cx="1755547" cy="1143000"/>
          </a:xfrm>
          <a:prstGeom prst="rect">
            <a:avLst/>
          </a:prstGeom>
          <a:noFill/>
        </p:spPr>
      </p:pic>
      <p:pic>
        <p:nvPicPr>
          <p:cNvPr id="3075" name="Picture 3" descr="C:\Users\peteboyd.peteboyd-PC\Desktop\images.jpg"/>
          <p:cNvPicPr>
            <a:picLocks noChangeAspect="1" noChangeArrowheads="1"/>
          </p:cNvPicPr>
          <p:nvPr/>
        </p:nvPicPr>
        <p:blipFill>
          <a:blip r:embed="rId7" cstate="print"/>
          <a:srcRect/>
          <a:stretch>
            <a:fillRect/>
          </a:stretch>
        </p:blipFill>
        <p:spPr bwMode="auto">
          <a:xfrm>
            <a:off x="3905250" y="5105400"/>
            <a:ext cx="1123950" cy="1169930"/>
          </a:xfrm>
          <a:prstGeom prst="rect">
            <a:avLst/>
          </a:prstGeom>
          <a:noFill/>
        </p:spPr>
      </p:pic>
      <p:pic>
        <p:nvPicPr>
          <p:cNvPr id="3076" name="Picture 4" descr="C:\Users\peteboyd.peteboyd-PC\Desktop\images.jpg"/>
          <p:cNvPicPr>
            <a:picLocks noChangeAspect="1" noChangeArrowheads="1"/>
          </p:cNvPicPr>
          <p:nvPr/>
        </p:nvPicPr>
        <p:blipFill>
          <a:blip r:embed="rId8" cstate="print"/>
          <a:srcRect/>
          <a:stretch>
            <a:fillRect/>
          </a:stretch>
        </p:blipFill>
        <p:spPr bwMode="auto">
          <a:xfrm>
            <a:off x="5181600" y="5105400"/>
            <a:ext cx="990600" cy="11525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27271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Goal</a:t>
            </a:r>
          </a:p>
          <a:p>
            <a:pPr lvl="1"/>
            <a:r>
              <a:rPr lang="en-US" dirty="0" smtClean="0">
                <a:latin typeface="+mn-lt"/>
              </a:rPr>
              <a:t>Become an Authority.</a:t>
            </a:r>
          </a:p>
          <a:p>
            <a:pPr lvl="1"/>
            <a:r>
              <a:rPr lang="en-US" dirty="0" smtClean="0">
                <a:latin typeface="+mn-lt"/>
              </a:rPr>
              <a:t>Unique. Don’t Duplicate.</a:t>
            </a:r>
          </a:p>
          <a:p>
            <a:pPr lvl="1"/>
            <a:r>
              <a:rPr lang="en-US" dirty="0" smtClean="0"/>
              <a:t>Make it Contextually Relevant</a:t>
            </a:r>
          </a:p>
          <a:p>
            <a:pPr lvl="1">
              <a:buNone/>
            </a:pPr>
            <a:r>
              <a:rPr lang="en-US" dirty="0" smtClean="0"/>
              <a:t> for what you want to be.</a:t>
            </a:r>
          </a:p>
          <a:p>
            <a:pPr lvl="1"/>
            <a:r>
              <a:rPr lang="en-US" dirty="0" smtClean="0">
                <a:latin typeface="+mn-lt"/>
              </a:rPr>
              <a:t>Don’t Copy or Steal.</a:t>
            </a:r>
          </a:p>
          <a:p>
            <a:pPr lvl="1"/>
            <a:r>
              <a:rPr lang="en-US" dirty="0" smtClean="0">
                <a:latin typeface="+mn-lt"/>
              </a:rPr>
              <a:t>Have a Site Structure.</a:t>
            </a:r>
          </a:p>
          <a:p>
            <a:r>
              <a:rPr lang="en-US" dirty="0" smtClean="0">
                <a:latin typeface="+mn-lt"/>
              </a:rPr>
              <a:t>What to Write About</a:t>
            </a:r>
          </a:p>
          <a:p>
            <a:pPr lvl="1"/>
            <a:r>
              <a:rPr lang="en-US" dirty="0" smtClean="0">
                <a:latin typeface="+mn-lt"/>
              </a:rPr>
              <a:t>Don’t just  Write about You, You and You.</a:t>
            </a:r>
          </a:p>
          <a:p>
            <a:pPr lvl="1"/>
            <a:r>
              <a:rPr lang="en-US" dirty="0" smtClean="0">
                <a:latin typeface="+mn-lt"/>
              </a:rPr>
              <a:t>Write what your Clients </a:t>
            </a:r>
            <a:r>
              <a:rPr lang="en-US" dirty="0" smtClean="0"/>
              <a:t>W</a:t>
            </a:r>
            <a:r>
              <a:rPr lang="en-US" dirty="0" smtClean="0">
                <a:latin typeface="+mn-lt"/>
              </a:rPr>
              <a:t>ant to </a:t>
            </a:r>
            <a:r>
              <a:rPr lang="en-US" dirty="0" smtClean="0"/>
              <a:t>R</a:t>
            </a:r>
            <a:r>
              <a:rPr lang="en-US" dirty="0" smtClean="0">
                <a:latin typeface="+mn-lt"/>
              </a:rPr>
              <a:t>ead</a:t>
            </a:r>
          </a:p>
          <a:p>
            <a:pPr lvl="1"/>
            <a:r>
              <a:rPr lang="en-US" dirty="0" smtClean="0">
                <a:latin typeface="+mn-lt"/>
              </a:rPr>
              <a:t>Facts, Q&amp;A, How To, Case Studies, Top 10 Lists.</a:t>
            </a:r>
            <a:endParaRPr lang="en-US" dirty="0">
              <a:latin typeface="+mn-lt"/>
            </a:endParaRPr>
          </a:p>
        </p:txBody>
      </p:sp>
      <p:pic>
        <p:nvPicPr>
          <p:cNvPr id="5" name="Picture 3" descr="C:\Users\peteboyd\Desktop\FireShot Screen Capture #474 - 'Copyscape Plagiarism Checker - Duplicate Content Detection Software' - www_copyscape_com.jpg"/>
          <p:cNvPicPr>
            <a:picLocks noChangeAspect="1" noChangeArrowheads="1"/>
          </p:cNvPicPr>
          <p:nvPr/>
        </p:nvPicPr>
        <p:blipFill>
          <a:blip r:embed="rId3" cstate="print"/>
          <a:srcRect/>
          <a:stretch>
            <a:fillRect/>
          </a:stretch>
        </p:blipFill>
        <p:spPr bwMode="auto">
          <a:xfrm>
            <a:off x="5410200" y="1676400"/>
            <a:ext cx="3733800" cy="183629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64182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Websites: Blogs</a:t>
            </a:r>
            <a:endParaRPr lang="en-US" dirty="0">
              <a:latin typeface="+mn-lt"/>
            </a:endParaRPr>
          </a:p>
        </p:txBody>
      </p:sp>
      <p:sp>
        <p:nvSpPr>
          <p:cNvPr id="3" name="Content Placeholder 2"/>
          <p:cNvSpPr>
            <a:spLocks noGrp="1"/>
          </p:cNvSpPr>
          <p:nvPr>
            <p:ph sz="half" idx="1"/>
          </p:nvPr>
        </p:nvSpPr>
        <p:spPr>
          <a:xfrm>
            <a:off x="457200" y="1600200"/>
            <a:ext cx="4267200" cy="4525963"/>
          </a:xfrm>
        </p:spPr>
        <p:txBody>
          <a:bodyPr>
            <a:normAutofit fontScale="92500" lnSpcReduction="20000"/>
          </a:bodyPr>
          <a:lstStyle/>
          <a:p>
            <a:pPr>
              <a:buNone/>
            </a:pPr>
            <a:r>
              <a:rPr lang="en-US" dirty="0" smtClean="0">
                <a:latin typeface="+mn-lt"/>
              </a:rPr>
              <a:t>Topics</a:t>
            </a:r>
          </a:p>
          <a:p>
            <a:r>
              <a:rPr lang="en-US" dirty="0" smtClean="0">
                <a:latin typeface="+mn-lt"/>
              </a:rPr>
              <a:t>News</a:t>
            </a:r>
          </a:p>
          <a:p>
            <a:pPr lvl="1"/>
            <a:r>
              <a:rPr lang="en-US" dirty="0" smtClean="0">
                <a:latin typeface="+mn-lt"/>
              </a:rPr>
              <a:t>Court Rulings, Legislation, Industry News, Trends, Cases</a:t>
            </a:r>
          </a:p>
          <a:p>
            <a:pPr lvl="1"/>
            <a:r>
              <a:rPr lang="en-US" dirty="0" smtClean="0">
                <a:latin typeface="+mn-lt"/>
              </a:rPr>
              <a:t>Informative</a:t>
            </a:r>
          </a:p>
          <a:p>
            <a:r>
              <a:rPr lang="en-US" dirty="0" smtClean="0">
                <a:latin typeface="+mn-lt"/>
              </a:rPr>
              <a:t>Case Law Analysis</a:t>
            </a:r>
          </a:p>
          <a:p>
            <a:r>
              <a:rPr lang="en-US" dirty="0" smtClean="0">
                <a:latin typeface="+mn-lt"/>
              </a:rPr>
              <a:t>Client Questions</a:t>
            </a:r>
          </a:p>
          <a:p>
            <a:pPr lvl="1"/>
            <a:r>
              <a:rPr lang="en-US" dirty="0" smtClean="0">
                <a:latin typeface="+mn-lt"/>
              </a:rPr>
              <a:t>FAQs</a:t>
            </a:r>
          </a:p>
          <a:p>
            <a:pPr lvl="1"/>
            <a:r>
              <a:rPr lang="en-US" dirty="0" smtClean="0">
                <a:latin typeface="+mn-lt"/>
              </a:rPr>
              <a:t>Process</a:t>
            </a:r>
          </a:p>
          <a:p>
            <a:pPr lvl="1"/>
            <a:r>
              <a:rPr lang="en-US" dirty="0" smtClean="0">
                <a:latin typeface="+mn-lt"/>
              </a:rPr>
              <a:t>Announcements</a:t>
            </a:r>
          </a:p>
          <a:p>
            <a:r>
              <a:rPr lang="en-US" dirty="0" smtClean="0">
                <a:latin typeface="+mn-lt"/>
              </a:rPr>
              <a:t>Firm News, Success, Awards</a:t>
            </a:r>
          </a:p>
        </p:txBody>
      </p:sp>
      <p:sp>
        <p:nvSpPr>
          <p:cNvPr id="9" name="Content Placeholder 8"/>
          <p:cNvSpPr>
            <a:spLocks noGrp="1"/>
          </p:cNvSpPr>
          <p:nvPr>
            <p:ph sz="half" idx="2"/>
          </p:nvPr>
        </p:nvSpPr>
        <p:spPr/>
        <p:txBody>
          <a:bodyPr>
            <a:normAutofit fontScale="92500" lnSpcReduction="20000"/>
          </a:bodyPr>
          <a:lstStyle/>
          <a:p>
            <a:pPr>
              <a:buNone/>
            </a:pPr>
            <a:r>
              <a:rPr lang="en-US" b="1" dirty="0" smtClean="0">
                <a:latin typeface="+mn-lt"/>
              </a:rPr>
              <a:t>Schedule</a:t>
            </a:r>
          </a:p>
          <a:p>
            <a:r>
              <a:rPr lang="en-US" dirty="0" smtClean="0">
                <a:latin typeface="+mn-lt"/>
              </a:rPr>
              <a:t>Publish Daily.</a:t>
            </a:r>
          </a:p>
          <a:p>
            <a:r>
              <a:rPr lang="en-US" dirty="0" smtClean="0">
                <a:latin typeface="+mn-lt"/>
              </a:rPr>
              <a:t>Yes. Publish Daily.  </a:t>
            </a:r>
          </a:p>
          <a:p>
            <a:r>
              <a:rPr lang="en-US" dirty="0" smtClean="0">
                <a:latin typeface="+mn-lt"/>
              </a:rPr>
              <a:t>Very </a:t>
            </a:r>
            <a:r>
              <a:rPr lang="en-US" dirty="0" smtClean="0"/>
              <a:t>L</a:t>
            </a:r>
            <a:r>
              <a:rPr lang="en-US" dirty="0" smtClean="0">
                <a:latin typeface="+mn-lt"/>
              </a:rPr>
              <a:t>east Publish Weekly</a:t>
            </a:r>
            <a:endParaRPr lang="en-US" dirty="0">
              <a:latin typeface="+mn-lt"/>
            </a:endParaRPr>
          </a:p>
        </p:txBody>
      </p:sp>
      <p:sp>
        <p:nvSpPr>
          <p:cNvPr id="10" name="TextBox 9"/>
          <p:cNvSpPr txBox="1"/>
          <p:nvPr/>
        </p:nvSpPr>
        <p:spPr>
          <a:xfrm>
            <a:off x="457200" y="6248400"/>
            <a:ext cx="5308120" cy="369332"/>
          </a:xfrm>
          <a:prstGeom prst="rect">
            <a:avLst/>
          </a:prstGeom>
          <a:noFill/>
        </p:spPr>
        <p:txBody>
          <a:bodyPr wrap="none" rtlCol="0">
            <a:spAutoFit/>
          </a:bodyPr>
          <a:lstStyle/>
          <a:p>
            <a:r>
              <a:rPr lang="en-US" b="1" dirty="0" smtClean="0"/>
              <a:t>Big Long List </a:t>
            </a:r>
            <a:r>
              <a:rPr lang="en-US" dirty="0" smtClean="0"/>
              <a:t>- </a:t>
            </a:r>
            <a:r>
              <a:rPr lang="en-US" dirty="0" smtClean="0">
                <a:hlinkClick r:id="rId2"/>
              </a:rPr>
              <a:t>http://www.paperstreet.com/blog/5047</a:t>
            </a:r>
            <a:endParaRPr lang="en-US" dirty="0" smtClean="0"/>
          </a:p>
        </p:txBody>
      </p:sp>
      <p:pic>
        <p:nvPicPr>
          <p:cNvPr id="3074" name="Picture 2" descr="C:\Users\peteboyd.peteboyd-PC\Desktop\what.png"/>
          <p:cNvPicPr>
            <a:picLocks noChangeAspect="1" noChangeArrowheads="1"/>
          </p:cNvPicPr>
          <p:nvPr/>
        </p:nvPicPr>
        <p:blipFill>
          <a:blip r:embed="rId3" cstate="print"/>
          <a:srcRect/>
          <a:stretch>
            <a:fillRect/>
          </a:stretch>
        </p:blipFill>
        <p:spPr bwMode="auto">
          <a:xfrm>
            <a:off x="4191000" y="3429000"/>
            <a:ext cx="4654550" cy="2183434"/>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46214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3 Ways to Improve</a:t>
            </a:r>
            <a:endParaRPr lang="en-US" dirty="0">
              <a:latin typeface="+mn-lt"/>
            </a:endParaRPr>
          </a:p>
        </p:txBody>
      </p:sp>
      <p:sp>
        <p:nvSpPr>
          <p:cNvPr id="3" name="Content Placeholder 2"/>
          <p:cNvSpPr>
            <a:spLocks noGrp="1"/>
          </p:cNvSpPr>
          <p:nvPr>
            <p:ph idx="1"/>
          </p:nvPr>
        </p:nvSpPr>
        <p:spPr>
          <a:xfrm>
            <a:off x="457200" y="1600200"/>
            <a:ext cx="8458200" cy="4525963"/>
          </a:xfrm>
        </p:spPr>
        <p:txBody>
          <a:bodyPr>
            <a:normAutofit/>
          </a:bodyPr>
          <a:lstStyle/>
          <a:p>
            <a:r>
              <a:rPr lang="en-US" b="1" dirty="0" smtClean="0">
                <a:latin typeface="+mn-lt"/>
              </a:rPr>
              <a:t>Message:</a:t>
            </a:r>
            <a:r>
              <a:rPr lang="en-US" dirty="0" smtClean="0">
                <a:latin typeface="+mn-lt"/>
              </a:rPr>
              <a:t> Have a clear message</a:t>
            </a:r>
            <a:r>
              <a:rPr lang="en-US" dirty="0" smtClean="0"/>
              <a:t> &amp; </a:t>
            </a:r>
            <a:r>
              <a:rPr lang="en-US" dirty="0" smtClean="0">
                <a:latin typeface="+mn-lt"/>
              </a:rPr>
              <a:t>tagline.</a:t>
            </a:r>
          </a:p>
          <a:p>
            <a:r>
              <a:rPr lang="en-US" b="1" dirty="0" smtClean="0">
                <a:latin typeface="+mn-lt"/>
              </a:rPr>
              <a:t>Imagery:</a:t>
            </a:r>
            <a:r>
              <a:rPr lang="en-US" dirty="0" smtClean="0">
                <a:latin typeface="+mn-lt"/>
              </a:rPr>
              <a:t>  Imagery </a:t>
            </a:r>
            <a:r>
              <a:rPr lang="en-US" dirty="0" smtClean="0"/>
              <a:t>that</a:t>
            </a:r>
            <a:r>
              <a:rPr lang="en-US" dirty="0" smtClean="0">
                <a:latin typeface="+mn-lt"/>
              </a:rPr>
              <a:t> represents your brand.</a:t>
            </a:r>
          </a:p>
          <a:p>
            <a:r>
              <a:rPr lang="en-US" b="1" dirty="0" smtClean="0">
                <a:latin typeface="+mn-lt"/>
              </a:rPr>
              <a:t>Content:</a:t>
            </a:r>
            <a:r>
              <a:rPr lang="en-US" dirty="0" smtClean="0">
                <a:latin typeface="+mn-lt"/>
              </a:rPr>
              <a:t> </a:t>
            </a:r>
            <a:r>
              <a:rPr lang="en-US" dirty="0" smtClean="0"/>
              <a:t>Place i</a:t>
            </a:r>
            <a:r>
              <a:rPr lang="en-US" dirty="0" smtClean="0">
                <a:latin typeface="+mn-lt"/>
              </a:rPr>
              <a:t>mportant content on home page</a:t>
            </a:r>
            <a:r>
              <a:rPr lang="en-US" dirty="0" smtClean="0"/>
              <a:t>. Create an organized structure.</a:t>
            </a:r>
            <a:endParaRPr lang="en-US" dirty="0" smtClean="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Your Message</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lgn="ctr">
              <a:buNone/>
            </a:pPr>
            <a:r>
              <a:rPr lang="en-US" dirty="0" smtClean="0">
                <a:latin typeface="+mn-lt"/>
              </a:rPr>
              <a:t>A Clear </a:t>
            </a:r>
            <a:r>
              <a:rPr lang="en-US" dirty="0" smtClean="0"/>
              <a:t>M</a:t>
            </a:r>
            <a:r>
              <a:rPr lang="en-US" dirty="0" smtClean="0">
                <a:latin typeface="+mn-lt"/>
              </a:rPr>
              <a:t>essage &amp; Powerful Tagline.</a:t>
            </a:r>
          </a:p>
        </p:txBody>
      </p:sp>
      <p:pic>
        <p:nvPicPr>
          <p:cNvPr id="5122" name="Picture 2" descr="C:\Users\peteboyd.peteboyd-PC\Desktop\home-2.jpg"/>
          <p:cNvPicPr>
            <a:picLocks noChangeAspect="1" noChangeArrowheads="1"/>
          </p:cNvPicPr>
          <p:nvPr/>
        </p:nvPicPr>
        <p:blipFill>
          <a:blip r:embed="rId2" cstate="print"/>
          <a:srcRect/>
          <a:stretch>
            <a:fillRect/>
          </a:stretch>
        </p:blipFill>
        <p:spPr bwMode="auto">
          <a:xfrm>
            <a:off x="1600200" y="3124200"/>
            <a:ext cx="5848350" cy="29527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Websites:  Your Imagery</a:t>
            </a:r>
            <a:endParaRPr lang="en-US" dirty="0">
              <a:latin typeface="+mn-lt"/>
            </a:endParaRPr>
          </a:p>
        </p:txBody>
      </p:sp>
      <p:sp>
        <p:nvSpPr>
          <p:cNvPr id="3" name="Content Placeholder 2"/>
          <p:cNvSpPr>
            <a:spLocks noGrp="1"/>
          </p:cNvSpPr>
          <p:nvPr>
            <p:ph idx="1"/>
          </p:nvPr>
        </p:nvSpPr>
        <p:spPr>
          <a:xfrm>
            <a:off x="457200" y="1600201"/>
            <a:ext cx="8229600" cy="1143000"/>
          </a:xfrm>
        </p:spPr>
        <p:txBody>
          <a:bodyPr>
            <a:normAutofit/>
          </a:bodyPr>
          <a:lstStyle/>
          <a:p>
            <a:pPr>
              <a:buNone/>
            </a:pPr>
            <a:r>
              <a:rPr lang="en-US" dirty="0" smtClean="0">
                <a:latin typeface="+mn-lt"/>
              </a:rPr>
              <a:t>Feature Imagery that Represents your Brand.</a:t>
            </a:r>
          </a:p>
        </p:txBody>
      </p:sp>
      <p:pic>
        <p:nvPicPr>
          <p:cNvPr id="6" name="Picture 5" descr="Lakelaw-slide.png"/>
          <p:cNvPicPr>
            <a:picLocks noChangeAspect="1"/>
          </p:cNvPicPr>
          <p:nvPr/>
        </p:nvPicPr>
        <p:blipFill>
          <a:blip r:embed="rId2" cstate="print"/>
          <a:stretch>
            <a:fillRect/>
          </a:stretch>
        </p:blipFill>
        <p:spPr>
          <a:xfrm>
            <a:off x="914400" y="2209800"/>
            <a:ext cx="7391400" cy="38196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Websites: Your Content</a:t>
            </a:r>
            <a:br>
              <a:rPr lang="en-US" dirty="0" smtClean="0">
                <a:latin typeface="+mn-lt"/>
              </a:rPr>
            </a:br>
            <a:endParaRPr lang="en-US" dirty="0">
              <a:latin typeface="+mn-lt"/>
            </a:endParaRPr>
          </a:p>
        </p:txBody>
      </p:sp>
      <p:sp>
        <p:nvSpPr>
          <p:cNvPr id="3" name="Content Placeholder 2"/>
          <p:cNvSpPr>
            <a:spLocks noGrp="1"/>
          </p:cNvSpPr>
          <p:nvPr>
            <p:ph idx="1"/>
          </p:nvPr>
        </p:nvSpPr>
        <p:spPr>
          <a:xfrm>
            <a:off x="457200" y="990600"/>
            <a:ext cx="8229600" cy="2057400"/>
          </a:xfrm>
        </p:spPr>
        <p:txBody>
          <a:bodyPr>
            <a:normAutofit/>
          </a:bodyPr>
          <a:lstStyle/>
          <a:p>
            <a:pPr algn="ctr">
              <a:buNone/>
            </a:pPr>
            <a:r>
              <a:rPr lang="en-US" dirty="0" smtClean="0">
                <a:latin typeface="+mn-lt"/>
              </a:rPr>
              <a:t>Most Important </a:t>
            </a:r>
            <a:r>
              <a:rPr lang="en-US" dirty="0" smtClean="0"/>
              <a:t>C</a:t>
            </a:r>
            <a:r>
              <a:rPr lang="en-US" dirty="0" smtClean="0">
                <a:latin typeface="+mn-lt"/>
              </a:rPr>
              <a:t>ontent on the Home </a:t>
            </a:r>
            <a:r>
              <a:rPr lang="en-US" dirty="0" smtClean="0"/>
              <a:t>P</a:t>
            </a:r>
            <a:r>
              <a:rPr lang="en-US" dirty="0" smtClean="0">
                <a:latin typeface="+mn-lt"/>
              </a:rPr>
              <a:t>age &amp; Organize your Website!</a:t>
            </a:r>
          </a:p>
        </p:txBody>
      </p:sp>
      <p:pic>
        <p:nvPicPr>
          <p:cNvPr id="6" name="Picture 5" descr="wsh-law.png"/>
          <p:cNvPicPr>
            <a:picLocks noChangeAspect="1"/>
          </p:cNvPicPr>
          <p:nvPr/>
        </p:nvPicPr>
        <p:blipFill>
          <a:blip r:embed="rId2" cstate="print"/>
          <a:stretch>
            <a:fillRect/>
          </a:stretch>
        </p:blipFill>
        <p:spPr>
          <a:xfrm>
            <a:off x="381000" y="2362200"/>
            <a:ext cx="4343400" cy="3278567"/>
          </a:xfrm>
          <a:prstGeom prst="rect">
            <a:avLst/>
          </a:prstGeom>
        </p:spPr>
      </p:pic>
      <p:pic>
        <p:nvPicPr>
          <p:cNvPr id="5" name="Picture 4" descr="business visas home.png"/>
          <p:cNvPicPr>
            <a:picLocks noChangeAspect="1"/>
          </p:cNvPicPr>
          <p:nvPr/>
        </p:nvPicPr>
        <p:blipFill>
          <a:blip r:embed="rId3" cstate="print"/>
          <a:stretch>
            <a:fillRect/>
          </a:stretch>
        </p:blipFill>
        <p:spPr>
          <a:xfrm>
            <a:off x="4953000" y="2286000"/>
            <a:ext cx="3873474" cy="372187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3 Ways to Improve Marketing</a:t>
            </a:r>
            <a:endParaRPr lang="en-US" dirty="0">
              <a:latin typeface="+mn-lt"/>
            </a:endParaRPr>
          </a:p>
        </p:txBody>
      </p:sp>
      <p:sp>
        <p:nvSpPr>
          <p:cNvPr id="3" name="Content Placeholder 2"/>
          <p:cNvSpPr>
            <a:spLocks noGrp="1"/>
          </p:cNvSpPr>
          <p:nvPr>
            <p:ph idx="1"/>
          </p:nvPr>
        </p:nvSpPr>
        <p:spPr/>
        <p:txBody>
          <a:bodyPr>
            <a:normAutofit/>
          </a:bodyPr>
          <a:lstStyle/>
          <a:p>
            <a:r>
              <a:rPr lang="en-US" b="1" dirty="0" smtClean="0">
                <a:latin typeface="+mn-lt"/>
              </a:rPr>
              <a:t>SEO:</a:t>
            </a:r>
            <a:r>
              <a:rPr lang="en-US" dirty="0" smtClean="0">
                <a:latin typeface="+mn-lt"/>
              </a:rPr>
              <a:t> Build Links to your website and properly tag your site’s web pages.</a:t>
            </a:r>
          </a:p>
          <a:p>
            <a:r>
              <a:rPr lang="en-US" b="1" dirty="0" smtClean="0">
                <a:latin typeface="+mn-lt"/>
              </a:rPr>
              <a:t>Social:</a:t>
            </a:r>
            <a:r>
              <a:rPr lang="en-US" dirty="0" smtClean="0">
                <a:latin typeface="+mn-lt"/>
              </a:rPr>
              <a:t> Integrate Social Media into your web presence.</a:t>
            </a:r>
          </a:p>
          <a:p>
            <a:r>
              <a:rPr lang="en-US" b="1" dirty="0" smtClean="0"/>
              <a:t>Content</a:t>
            </a:r>
            <a:r>
              <a:rPr lang="en-US" dirty="0" smtClean="0"/>
              <a:t>:  Write.  Write.  Write.</a:t>
            </a:r>
            <a:endParaRPr lang="en-US"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Searches</a:t>
            </a:r>
            <a:endParaRPr lang="en-US" dirty="0"/>
          </a:p>
        </p:txBody>
      </p:sp>
      <p:pic>
        <p:nvPicPr>
          <p:cNvPr id="5" name="Content Placeholder 4" descr="FireShot Screen Capture #001 - 'Google AdWords_ Keyword Planner' - targeted.png"/>
          <p:cNvPicPr>
            <a:picLocks noGrp="1" noChangeAspect="1"/>
          </p:cNvPicPr>
          <p:nvPr>
            <p:ph idx="1"/>
          </p:nvPr>
        </p:nvPicPr>
        <p:blipFill>
          <a:blip r:embed="rId2" cstate="print"/>
          <a:stretch>
            <a:fillRect/>
          </a:stretch>
        </p:blipFill>
        <p:spPr>
          <a:xfrm>
            <a:off x="1722120" y="1939131"/>
            <a:ext cx="5699760" cy="38481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Marketing: SEO</a:t>
            </a:r>
            <a:endParaRPr lang="en-US" dirty="0">
              <a:latin typeface="+mn-lt"/>
            </a:endParaRPr>
          </a:p>
        </p:txBody>
      </p:sp>
      <p:pic>
        <p:nvPicPr>
          <p:cNvPr id="4" name="Content Placeholder 3" descr="tampa.png"/>
          <p:cNvPicPr>
            <a:picLocks noGrp="1" noChangeAspect="1"/>
          </p:cNvPicPr>
          <p:nvPr>
            <p:ph idx="1"/>
          </p:nvPr>
        </p:nvPicPr>
        <p:blipFill>
          <a:blip r:embed="rId2" cstate="print"/>
          <a:stretch>
            <a:fillRect/>
          </a:stretch>
        </p:blipFill>
        <p:spPr>
          <a:xfrm>
            <a:off x="2051016" y="1600200"/>
            <a:ext cx="5041967" cy="4525963"/>
          </a:xfrm>
        </p:spPr>
      </p:pic>
      <p:cxnSp>
        <p:nvCxnSpPr>
          <p:cNvPr id="6" name="Straight Arrow Connector 5"/>
          <p:cNvCxnSpPr/>
          <p:nvPr/>
        </p:nvCxnSpPr>
        <p:spPr>
          <a:xfrm>
            <a:off x="685800" y="2819400"/>
            <a:ext cx="17526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04800" y="2133600"/>
            <a:ext cx="1380250" cy="646331"/>
          </a:xfrm>
          <a:prstGeom prst="rect">
            <a:avLst/>
          </a:prstGeom>
          <a:noFill/>
        </p:spPr>
        <p:txBody>
          <a:bodyPr wrap="none" rtlCol="0">
            <a:spAutoFit/>
          </a:bodyPr>
          <a:lstStyle/>
          <a:p>
            <a:r>
              <a:rPr lang="en-US" dirty="0" smtClean="0"/>
              <a:t>You Need to </a:t>
            </a:r>
          </a:p>
          <a:p>
            <a:r>
              <a:rPr lang="en-US" dirty="0" smtClean="0"/>
              <a:t>Be Here!!!!</a:t>
            </a:r>
            <a:endParaRPr lang="en-US" dirty="0"/>
          </a:p>
        </p:txBody>
      </p:sp>
    </p:spTree>
    <p:extLst>
      <p:ext uri="{BB962C8B-B14F-4D97-AF65-F5344CB8AC3E}">
        <p14:creationId xmlns:p14="http://schemas.microsoft.com/office/powerpoint/2010/main" xmlns="" xmlns:mv="urn:schemas-microsoft-com:mac:vml" xmlns:mc="http://schemas.openxmlformats.org/markup-compatibility/2006" val="181780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Why SEO?</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It works. Top Rankings get you </a:t>
            </a:r>
            <a:r>
              <a:rPr lang="en-US" dirty="0" smtClean="0"/>
              <a:t>F</a:t>
            </a:r>
            <a:r>
              <a:rPr lang="en-US" dirty="0" smtClean="0">
                <a:latin typeface="+mn-lt"/>
              </a:rPr>
              <a:t>ree </a:t>
            </a:r>
            <a:r>
              <a:rPr lang="en-US" dirty="0" smtClean="0"/>
              <a:t>T</a:t>
            </a:r>
            <a:r>
              <a:rPr lang="en-US" dirty="0" smtClean="0">
                <a:latin typeface="+mn-lt"/>
              </a:rPr>
              <a:t>raffic.</a:t>
            </a:r>
          </a:p>
          <a:p>
            <a:r>
              <a:rPr lang="en-US" dirty="0" smtClean="0">
                <a:latin typeface="+mn-lt"/>
              </a:rPr>
              <a:t>It’s easy.  Simple </a:t>
            </a:r>
            <a:r>
              <a:rPr lang="en-US" dirty="0" smtClean="0"/>
              <a:t>C</a:t>
            </a:r>
            <a:r>
              <a:rPr lang="en-US" dirty="0" smtClean="0">
                <a:latin typeface="+mn-lt"/>
              </a:rPr>
              <a:t>hanges to your Site.</a:t>
            </a:r>
          </a:p>
          <a:p>
            <a:r>
              <a:rPr lang="en-US" dirty="0" smtClean="0">
                <a:latin typeface="+mn-lt"/>
              </a:rPr>
              <a:t>It’s Cost Effective and can be Measured.</a:t>
            </a:r>
          </a:p>
          <a:p>
            <a:r>
              <a:rPr lang="en-US" dirty="0" smtClean="0">
                <a:latin typeface="+mn-lt"/>
              </a:rPr>
              <a:t>It’s More </a:t>
            </a:r>
            <a:r>
              <a:rPr lang="en-US" dirty="0" smtClean="0"/>
              <a:t>E</a:t>
            </a:r>
            <a:r>
              <a:rPr lang="en-US" dirty="0" smtClean="0">
                <a:latin typeface="+mn-lt"/>
              </a:rPr>
              <a:t>ffective than Pay-Per-Click.  (8x)</a:t>
            </a:r>
          </a:p>
          <a:p>
            <a:r>
              <a:rPr lang="en-US" dirty="0" smtClean="0">
                <a:latin typeface="+mn-lt"/>
              </a:rPr>
              <a:t>It helps you Build a Compliant </a:t>
            </a:r>
            <a:r>
              <a:rPr lang="en-US" dirty="0" smtClean="0"/>
              <a:t>W</a:t>
            </a:r>
            <a:r>
              <a:rPr lang="en-US" dirty="0" smtClean="0">
                <a:latin typeface="+mn-lt"/>
              </a:rPr>
              <a:t>ebsite.</a:t>
            </a:r>
          </a:p>
          <a:p>
            <a:r>
              <a:rPr lang="en-US" dirty="0" smtClean="0">
                <a:latin typeface="+mn-lt"/>
              </a:rPr>
              <a:t>It Forces you to Write and Network.</a:t>
            </a:r>
            <a:endParaRPr lang="en-US"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SEO: Research</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Step 1: Figure out what Keyword Phrases.  </a:t>
            </a:r>
          </a:p>
          <a:p>
            <a:r>
              <a:rPr lang="en-US" dirty="0" smtClean="0">
                <a:latin typeface="+mn-lt"/>
              </a:rPr>
              <a:t>Step 2:  Build Authority &amp; Relevancy.</a:t>
            </a:r>
            <a:endParaRPr lang="en-US" dirty="0">
              <a:latin typeface="+mn-lt"/>
            </a:endParaRPr>
          </a:p>
        </p:txBody>
      </p:sp>
      <p:pic>
        <p:nvPicPr>
          <p:cNvPr id="6" name="Content Placeholder 4" descr="FireShot Screen Capture #001 - 'Google AdWords_ Keyword Planner' - targeted.png"/>
          <p:cNvPicPr>
            <a:picLocks noChangeAspect="1"/>
          </p:cNvPicPr>
          <p:nvPr/>
        </p:nvPicPr>
        <p:blipFill>
          <a:blip r:embed="rId2" cstate="print"/>
          <a:stretch>
            <a:fillRect/>
          </a:stretch>
        </p:blipFill>
        <p:spPr>
          <a:xfrm>
            <a:off x="838200" y="2819400"/>
            <a:ext cx="5699760" cy="3848100"/>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387769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dirty="0" smtClean="0">
                <a:latin typeface="+mn-lt"/>
              </a:rPr>
              <a:t>On-page</a:t>
            </a:r>
            <a:r>
              <a:rPr lang="en-US" baseline="0" dirty="0" smtClean="0">
                <a:latin typeface="+mn-lt"/>
              </a:rPr>
              <a:t> &amp; Architecture</a:t>
            </a:r>
            <a:endParaRPr lang="en-US" dirty="0">
              <a:latin typeface="+mn-lt"/>
            </a:endParaRPr>
          </a:p>
        </p:txBody>
      </p:sp>
      <p:sp>
        <p:nvSpPr>
          <p:cNvPr id="4" name="Content Placeholder 3"/>
          <p:cNvSpPr>
            <a:spLocks noGrp="1"/>
          </p:cNvSpPr>
          <p:nvPr>
            <p:ph sz="half" idx="1"/>
          </p:nvPr>
        </p:nvSpPr>
        <p:spPr/>
        <p:txBody>
          <a:bodyPr>
            <a:normAutofit/>
          </a:bodyPr>
          <a:lstStyle/>
          <a:p>
            <a:pPr>
              <a:buNone/>
            </a:pPr>
            <a:r>
              <a:rPr lang="en-US" b="1" dirty="0" smtClean="0">
                <a:latin typeface="+mn-lt"/>
              </a:rPr>
              <a:t>Per-Page</a:t>
            </a:r>
          </a:p>
          <a:p>
            <a:r>
              <a:rPr lang="en-US" dirty="0" smtClean="0">
                <a:latin typeface="+mn-lt"/>
              </a:rPr>
              <a:t>Title Tags</a:t>
            </a:r>
          </a:p>
          <a:p>
            <a:r>
              <a:rPr lang="en-US" dirty="0" smtClean="0">
                <a:latin typeface="+mn-lt"/>
              </a:rPr>
              <a:t>Meta Description</a:t>
            </a:r>
          </a:p>
          <a:p>
            <a:r>
              <a:rPr lang="en-US" dirty="0" smtClean="0">
                <a:latin typeface="+mn-lt"/>
              </a:rPr>
              <a:t>Headlines</a:t>
            </a:r>
          </a:p>
          <a:p>
            <a:r>
              <a:rPr lang="en-US" dirty="0" smtClean="0">
                <a:latin typeface="+mn-lt"/>
              </a:rPr>
              <a:t>Page Names &amp; Domain</a:t>
            </a:r>
          </a:p>
          <a:p>
            <a:r>
              <a:rPr lang="en-US" dirty="0" smtClean="0">
                <a:latin typeface="+mn-lt"/>
              </a:rPr>
              <a:t>Keyword Use on Page</a:t>
            </a:r>
          </a:p>
          <a:p>
            <a:r>
              <a:rPr lang="en-US" dirty="0" smtClean="0">
                <a:latin typeface="+mn-lt"/>
              </a:rPr>
              <a:t>Microformats</a:t>
            </a:r>
          </a:p>
          <a:p>
            <a:r>
              <a:rPr lang="en-US" dirty="0" smtClean="0">
                <a:latin typeface="+mn-lt"/>
              </a:rPr>
              <a:t>Office Address </a:t>
            </a:r>
          </a:p>
        </p:txBody>
      </p:sp>
      <p:sp>
        <p:nvSpPr>
          <p:cNvPr id="5" name="Content Placeholder 4"/>
          <p:cNvSpPr>
            <a:spLocks noGrp="1"/>
          </p:cNvSpPr>
          <p:nvPr>
            <p:ph sz="half" idx="2"/>
          </p:nvPr>
        </p:nvSpPr>
        <p:spPr/>
        <p:txBody>
          <a:bodyPr>
            <a:normAutofit/>
          </a:bodyPr>
          <a:lstStyle/>
          <a:p>
            <a:pPr>
              <a:buNone/>
            </a:pPr>
            <a:r>
              <a:rPr lang="en-US" b="1" dirty="0" smtClean="0">
                <a:latin typeface="+mn-lt"/>
              </a:rPr>
              <a:t>Architecture </a:t>
            </a:r>
          </a:p>
          <a:p>
            <a:r>
              <a:rPr lang="en-US" dirty="0" smtClean="0">
                <a:latin typeface="+mn-lt"/>
              </a:rPr>
              <a:t>Webmaster Tools</a:t>
            </a:r>
          </a:p>
          <a:p>
            <a:r>
              <a:rPr lang="en-US" dirty="0" smtClean="0">
                <a:latin typeface="+mn-lt"/>
              </a:rPr>
              <a:t>Google Analytics</a:t>
            </a:r>
          </a:p>
          <a:p>
            <a:r>
              <a:rPr lang="en-US" sz="2400" dirty="0" smtClean="0">
                <a:latin typeface="+mn-lt"/>
              </a:rPr>
              <a:t>301 Redirects – Old Pages</a:t>
            </a:r>
            <a:endParaRPr lang="en-US" dirty="0" smtClean="0">
              <a:latin typeface="+mn-lt"/>
            </a:endParaRPr>
          </a:p>
          <a:p>
            <a:r>
              <a:rPr lang="en-US" dirty="0" smtClean="0">
                <a:latin typeface="+mn-lt"/>
              </a:rPr>
              <a:t>Sitemap &amp; XML Sitemap</a:t>
            </a:r>
          </a:p>
          <a:p>
            <a:r>
              <a:rPr lang="en-US" sz="2200" dirty="0" smtClean="0">
                <a:latin typeface="+mn-lt"/>
              </a:rPr>
              <a:t>Meta Keyword (don’t use)</a:t>
            </a:r>
          </a:p>
        </p:txBody>
      </p:sp>
    </p:spTree>
    <p:extLst>
      <p:ext uri="{BB962C8B-B14F-4D97-AF65-F5344CB8AC3E}">
        <p14:creationId xmlns:p14="http://schemas.microsoft.com/office/powerpoint/2010/main" xmlns="" xmlns:mv="urn:schemas-microsoft-com:mac:vml" xmlns:mc="http://schemas.openxmlformats.org/markup-compatibility/2006" val="117324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n\Desktop\fpl.jpg"/>
          <p:cNvPicPr>
            <a:picLocks noChangeAspect="1" noChangeArrowheads="1"/>
          </p:cNvPicPr>
          <p:nvPr/>
        </p:nvPicPr>
        <p:blipFill>
          <a:blip r:embed="rId2" cstate="print"/>
          <a:srcRect/>
          <a:stretch>
            <a:fillRect/>
          </a:stretch>
        </p:blipFill>
        <p:spPr bwMode="auto">
          <a:xfrm>
            <a:off x="296862" y="609600"/>
            <a:ext cx="8618538" cy="5249863"/>
          </a:xfrm>
          <a:prstGeom prst="rect">
            <a:avLst/>
          </a:prstGeom>
          <a:noFill/>
        </p:spPr>
      </p:pic>
      <p:sp>
        <p:nvSpPr>
          <p:cNvPr id="6" name="TextBox 5"/>
          <p:cNvSpPr txBox="1"/>
          <p:nvPr/>
        </p:nvSpPr>
        <p:spPr>
          <a:xfrm>
            <a:off x="2362200" y="152400"/>
            <a:ext cx="961738" cy="369332"/>
          </a:xfrm>
          <a:prstGeom prst="rect">
            <a:avLst/>
          </a:prstGeom>
          <a:noFill/>
        </p:spPr>
        <p:txBody>
          <a:bodyPr wrap="none" rtlCol="0">
            <a:spAutoFit/>
          </a:bodyPr>
          <a:lstStyle/>
          <a:p>
            <a:r>
              <a:rPr lang="en-US" dirty="0" smtClean="0"/>
              <a:t>Title Tag</a:t>
            </a:r>
            <a:endParaRPr lang="en-US" dirty="0"/>
          </a:p>
        </p:txBody>
      </p:sp>
      <p:cxnSp>
        <p:nvCxnSpPr>
          <p:cNvPr id="8" name="Straight Arrow Connector 7"/>
          <p:cNvCxnSpPr/>
          <p:nvPr/>
        </p:nvCxnSpPr>
        <p:spPr>
          <a:xfrm flipH="1">
            <a:off x="1676400" y="381000"/>
            <a:ext cx="533400" cy="2286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Content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mn-lt"/>
              </a:rPr>
              <a:t>Topics </a:t>
            </a:r>
          </a:p>
          <a:p>
            <a:pPr lvl="1"/>
            <a:r>
              <a:rPr lang="en-US" dirty="0" smtClean="0">
                <a:latin typeface="+mn-lt"/>
              </a:rPr>
              <a:t>Write about what People are Searching for.</a:t>
            </a:r>
          </a:p>
          <a:p>
            <a:r>
              <a:rPr lang="en-US" dirty="0" smtClean="0">
                <a:latin typeface="+mn-lt"/>
              </a:rPr>
              <a:t>Headlines</a:t>
            </a:r>
          </a:p>
          <a:p>
            <a:pPr lvl="1"/>
            <a:r>
              <a:rPr lang="en-US" dirty="0" smtClean="0">
                <a:latin typeface="+mn-lt"/>
              </a:rPr>
              <a:t>Include Keyword Phrases, Don’t Get </a:t>
            </a:r>
            <a:r>
              <a:rPr lang="en-US" dirty="0" err="1" smtClean="0">
                <a:latin typeface="+mn-lt"/>
              </a:rPr>
              <a:t>Spammy</a:t>
            </a:r>
            <a:endParaRPr lang="en-US" dirty="0" smtClean="0">
              <a:latin typeface="+mn-lt"/>
            </a:endParaRPr>
          </a:p>
          <a:p>
            <a:r>
              <a:rPr lang="en-US" dirty="0" smtClean="0">
                <a:latin typeface="+mn-lt"/>
              </a:rPr>
              <a:t>Body Content</a:t>
            </a:r>
          </a:p>
          <a:p>
            <a:pPr lvl="1"/>
            <a:r>
              <a:rPr lang="en-US" dirty="0" smtClean="0">
                <a:latin typeface="+mn-lt"/>
              </a:rPr>
              <a:t>Include Keyword Phrases,</a:t>
            </a:r>
            <a:r>
              <a:rPr lang="en-US" dirty="0" smtClean="0"/>
              <a:t> </a:t>
            </a:r>
            <a:r>
              <a:rPr lang="en-US" dirty="0" smtClean="0">
                <a:latin typeface="+mn-lt"/>
              </a:rPr>
              <a:t>again, Don’t Get </a:t>
            </a:r>
            <a:r>
              <a:rPr lang="en-US" dirty="0" err="1" smtClean="0">
                <a:latin typeface="+mn-lt"/>
              </a:rPr>
              <a:t>Spammy</a:t>
            </a:r>
            <a:r>
              <a:rPr lang="en-US" dirty="0" smtClean="0">
                <a:latin typeface="+mn-lt"/>
              </a:rPr>
              <a:t>.</a:t>
            </a:r>
          </a:p>
          <a:p>
            <a:pPr lvl="1"/>
            <a:r>
              <a:rPr lang="en-US" dirty="0" smtClean="0">
                <a:latin typeface="+mn-lt"/>
              </a:rPr>
              <a:t>Have Calls to Action to your Contact Page</a:t>
            </a:r>
          </a:p>
          <a:p>
            <a:r>
              <a:rPr lang="en-US" dirty="0" smtClean="0">
                <a:latin typeface="+mn-lt"/>
              </a:rPr>
              <a:t>Footer</a:t>
            </a:r>
          </a:p>
          <a:p>
            <a:pPr lvl="1"/>
            <a:r>
              <a:rPr lang="en-US" dirty="0" smtClean="0">
                <a:latin typeface="+mn-lt"/>
              </a:rPr>
              <a:t>Office Address, Practices, Attorneys, and other Links</a:t>
            </a:r>
          </a:p>
          <a:p>
            <a:pPr lvl="1"/>
            <a:r>
              <a:rPr lang="en-US" dirty="0" smtClean="0">
                <a:latin typeface="+mn-lt"/>
              </a:rPr>
              <a:t>Don’t Spam!</a:t>
            </a:r>
          </a:p>
        </p:txBody>
      </p:sp>
    </p:spTree>
    <p:extLst>
      <p:ext uri="{BB962C8B-B14F-4D97-AF65-F5344CB8AC3E}">
        <p14:creationId xmlns:p14="http://schemas.microsoft.com/office/powerpoint/2010/main" xmlns="" xmlns:mv="urn:schemas-microsoft-com:mac:vml" xmlns:mc="http://schemas.openxmlformats.org/markup-compatibility/2006" val="66765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SEO: </a:t>
            </a:r>
            <a:r>
              <a:rPr lang="en-US" baseline="0" dirty="0" smtClean="0">
                <a:latin typeface="+mn-lt"/>
              </a:rPr>
              <a:t>Authority</a:t>
            </a:r>
            <a:endParaRPr lang="en-US" dirty="0">
              <a:latin typeface="+mn-lt"/>
            </a:endParaRPr>
          </a:p>
        </p:txBody>
      </p:sp>
      <p:sp>
        <p:nvSpPr>
          <p:cNvPr id="4" name="Content Placeholder 3"/>
          <p:cNvSpPr>
            <a:spLocks noGrp="1"/>
          </p:cNvSpPr>
          <p:nvPr>
            <p:ph sz="half" idx="1"/>
          </p:nvPr>
        </p:nvSpPr>
        <p:spPr/>
        <p:txBody>
          <a:bodyPr>
            <a:normAutofit fontScale="62500" lnSpcReduction="20000"/>
          </a:bodyPr>
          <a:lstStyle/>
          <a:p>
            <a:r>
              <a:rPr lang="en-US" dirty="0" smtClean="0">
                <a:latin typeface="+mn-lt"/>
              </a:rPr>
              <a:t>Social Media</a:t>
            </a:r>
          </a:p>
          <a:p>
            <a:pPr lvl="1"/>
            <a:r>
              <a:rPr lang="en-US" dirty="0" smtClean="0">
                <a:latin typeface="+mn-lt"/>
              </a:rPr>
              <a:t>Twitter, Facebook, LinkedIn, Google+</a:t>
            </a:r>
          </a:p>
          <a:p>
            <a:r>
              <a:rPr lang="en-US" dirty="0" smtClean="0">
                <a:latin typeface="+mn-lt"/>
              </a:rPr>
              <a:t>Free Directories</a:t>
            </a:r>
          </a:p>
          <a:p>
            <a:pPr lvl="1"/>
            <a:r>
              <a:rPr lang="en-US" dirty="0" smtClean="0">
                <a:latin typeface="+mn-lt"/>
              </a:rPr>
              <a:t>Open Directory Project – </a:t>
            </a:r>
            <a:r>
              <a:rPr lang="en-US" dirty="0" smtClean="0">
                <a:latin typeface="+mn-lt"/>
                <a:hlinkClick r:id="rId2"/>
              </a:rPr>
              <a:t>http://www.dmoz.org</a:t>
            </a:r>
            <a:r>
              <a:rPr lang="en-US" dirty="0" smtClean="0">
                <a:latin typeface="+mn-lt"/>
              </a:rPr>
              <a:t> </a:t>
            </a:r>
          </a:p>
          <a:p>
            <a:pPr lvl="1"/>
            <a:r>
              <a:rPr lang="en-US" dirty="0" err="1" smtClean="0">
                <a:latin typeface="+mn-lt"/>
              </a:rPr>
              <a:t>Avvo</a:t>
            </a:r>
            <a:r>
              <a:rPr lang="en-US" dirty="0" smtClean="0">
                <a:latin typeface="+mn-lt"/>
              </a:rPr>
              <a:t> – </a:t>
            </a:r>
            <a:r>
              <a:rPr lang="en-US" dirty="0" smtClean="0">
                <a:latin typeface="+mn-lt"/>
                <a:hlinkClick r:id="rId3"/>
              </a:rPr>
              <a:t>http://www.Avvo.com</a:t>
            </a:r>
            <a:r>
              <a:rPr lang="en-US" dirty="0" smtClean="0">
                <a:latin typeface="+mn-lt"/>
              </a:rPr>
              <a:t> </a:t>
            </a:r>
          </a:p>
          <a:p>
            <a:pPr lvl="1"/>
            <a:r>
              <a:rPr lang="en-US" dirty="0" smtClean="0">
                <a:latin typeface="+mn-lt"/>
              </a:rPr>
              <a:t>Google Places – </a:t>
            </a:r>
            <a:r>
              <a:rPr lang="en-US" dirty="0" smtClean="0">
                <a:latin typeface="+mn-lt"/>
                <a:hlinkClick r:id="rId4"/>
              </a:rPr>
              <a:t>http://www.google.com/places/</a:t>
            </a:r>
            <a:r>
              <a:rPr lang="en-US" dirty="0" smtClean="0">
                <a:latin typeface="+mn-lt"/>
              </a:rPr>
              <a:t> </a:t>
            </a:r>
          </a:p>
          <a:p>
            <a:pPr lvl="1"/>
            <a:r>
              <a:rPr lang="en-US" dirty="0" smtClean="0">
                <a:latin typeface="+mn-lt"/>
              </a:rPr>
              <a:t>Bing Local – </a:t>
            </a:r>
            <a:r>
              <a:rPr lang="en-US" dirty="0" smtClean="0">
                <a:latin typeface="+mn-lt"/>
                <a:hlinkClick r:id="rId5"/>
              </a:rPr>
              <a:t>http://www.bing.com/local/</a:t>
            </a:r>
            <a:r>
              <a:rPr lang="en-US" dirty="0" smtClean="0">
                <a:latin typeface="+mn-lt"/>
              </a:rPr>
              <a:t> </a:t>
            </a:r>
          </a:p>
          <a:p>
            <a:pPr lvl="1"/>
            <a:r>
              <a:rPr lang="en-US" dirty="0" smtClean="0">
                <a:latin typeface="+mn-lt"/>
              </a:rPr>
              <a:t>Yahoo Local – </a:t>
            </a:r>
            <a:r>
              <a:rPr lang="en-US" dirty="0" smtClean="0">
                <a:latin typeface="+mn-lt"/>
                <a:hlinkClick r:id="rId6"/>
              </a:rPr>
              <a:t>http://local.yahoo.com/</a:t>
            </a:r>
            <a:r>
              <a:rPr lang="en-US" dirty="0" smtClean="0">
                <a:latin typeface="+mn-lt"/>
              </a:rPr>
              <a:t> </a:t>
            </a:r>
          </a:p>
          <a:p>
            <a:pPr lvl="1"/>
            <a:r>
              <a:rPr lang="en-US" dirty="0" smtClean="0">
                <a:latin typeface="+mn-lt"/>
              </a:rPr>
              <a:t>Manta – </a:t>
            </a:r>
            <a:r>
              <a:rPr lang="en-US" dirty="0" smtClean="0">
                <a:latin typeface="+mn-lt"/>
                <a:hlinkClick r:id="rId7"/>
              </a:rPr>
              <a:t>http://www.Manta.com</a:t>
            </a:r>
            <a:r>
              <a:rPr lang="en-US" dirty="0" smtClean="0">
                <a:latin typeface="+mn-lt"/>
              </a:rPr>
              <a:t> </a:t>
            </a:r>
          </a:p>
          <a:p>
            <a:r>
              <a:rPr lang="en-US" dirty="0" smtClean="0">
                <a:latin typeface="+mn-lt"/>
              </a:rPr>
              <a:t>Customers / Vendors</a:t>
            </a:r>
          </a:p>
          <a:p>
            <a:r>
              <a:rPr lang="en-US" dirty="0" smtClean="0">
                <a:latin typeface="+mn-lt"/>
              </a:rPr>
              <a:t>Guest Blogging</a:t>
            </a:r>
          </a:p>
          <a:p>
            <a:r>
              <a:rPr lang="en-US" dirty="0" smtClean="0">
                <a:latin typeface="+mn-lt"/>
              </a:rPr>
              <a:t>Research Competitors at </a:t>
            </a:r>
            <a:r>
              <a:rPr lang="en-US" dirty="0" smtClean="0">
                <a:latin typeface="+mn-lt"/>
                <a:hlinkClick r:id="rId8"/>
              </a:rPr>
              <a:t>www.opensiteexplorer.org</a:t>
            </a:r>
            <a:r>
              <a:rPr lang="en-US" dirty="0" smtClean="0">
                <a:latin typeface="+mn-lt"/>
              </a:rPr>
              <a:t> </a:t>
            </a:r>
          </a:p>
          <a:p>
            <a:r>
              <a:rPr lang="en-US" dirty="0" smtClean="0">
                <a:latin typeface="+mn-lt"/>
              </a:rPr>
              <a:t>Write Informative Content</a:t>
            </a:r>
          </a:p>
        </p:txBody>
      </p:sp>
      <p:sp>
        <p:nvSpPr>
          <p:cNvPr id="5" name="Content Placeholder 4"/>
          <p:cNvSpPr>
            <a:spLocks noGrp="1"/>
          </p:cNvSpPr>
          <p:nvPr>
            <p:ph sz="half" idx="2"/>
          </p:nvPr>
        </p:nvSpPr>
        <p:spPr/>
        <p:txBody>
          <a:bodyPr>
            <a:normAutofit fontScale="62500" lnSpcReduction="20000"/>
          </a:bodyPr>
          <a:lstStyle/>
          <a:p>
            <a:pPr>
              <a:buNone/>
            </a:pPr>
            <a:r>
              <a:rPr lang="en-US" b="1" dirty="0" smtClean="0">
                <a:latin typeface="+mn-lt"/>
              </a:rPr>
              <a:t>PAID LINKS</a:t>
            </a:r>
          </a:p>
          <a:p>
            <a:r>
              <a:rPr lang="en-US" dirty="0" smtClean="0">
                <a:latin typeface="+mn-lt"/>
              </a:rPr>
              <a:t>Paid Directories</a:t>
            </a:r>
          </a:p>
          <a:p>
            <a:pPr lvl="1"/>
            <a:r>
              <a:rPr lang="en-US" dirty="0" smtClean="0">
                <a:latin typeface="+mn-lt"/>
              </a:rPr>
              <a:t>Cornell Legal Information Institute – </a:t>
            </a:r>
            <a:r>
              <a:rPr lang="en-US" dirty="0" smtClean="0">
                <a:latin typeface="+mn-lt"/>
                <a:hlinkClick r:id="rId9"/>
              </a:rPr>
              <a:t>http://lawyers.law.cornell.edu/</a:t>
            </a:r>
            <a:r>
              <a:rPr lang="en-US" dirty="0" smtClean="0">
                <a:latin typeface="+mn-lt"/>
              </a:rPr>
              <a:t> </a:t>
            </a:r>
          </a:p>
          <a:p>
            <a:pPr lvl="1"/>
            <a:r>
              <a:rPr lang="en-US" dirty="0" smtClean="0">
                <a:latin typeface="+mn-lt"/>
              </a:rPr>
              <a:t>Yahoo! Directory – </a:t>
            </a:r>
            <a:r>
              <a:rPr lang="en-US" dirty="0" smtClean="0">
                <a:latin typeface="+mn-lt"/>
                <a:hlinkClick r:id="rId10"/>
              </a:rPr>
              <a:t>http://dir.yahoo.com</a:t>
            </a:r>
            <a:r>
              <a:rPr lang="en-US" dirty="0" smtClean="0">
                <a:latin typeface="+mn-lt"/>
              </a:rPr>
              <a:t> </a:t>
            </a:r>
          </a:p>
          <a:p>
            <a:pPr lvl="1"/>
            <a:r>
              <a:rPr lang="en-US" dirty="0" smtClean="0">
                <a:latin typeface="+mn-lt"/>
              </a:rPr>
              <a:t>BestoftheWeb.com – </a:t>
            </a:r>
            <a:r>
              <a:rPr lang="en-US" dirty="0" smtClean="0">
                <a:latin typeface="+mn-lt"/>
                <a:hlinkClick r:id="rId11"/>
              </a:rPr>
              <a:t>http://bestoftheweb.com/</a:t>
            </a:r>
            <a:r>
              <a:rPr lang="en-US" dirty="0" smtClean="0">
                <a:latin typeface="+mn-lt"/>
              </a:rPr>
              <a:t> </a:t>
            </a:r>
          </a:p>
          <a:p>
            <a:pPr lvl="1"/>
            <a:r>
              <a:rPr lang="en-US" dirty="0" smtClean="0">
                <a:latin typeface="+mn-lt"/>
              </a:rPr>
              <a:t>HG.org – </a:t>
            </a:r>
            <a:r>
              <a:rPr lang="en-US" dirty="0" smtClean="0">
                <a:latin typeface="+mn-lt"/>
                <a:hlinkClick r:id="rId12"/>
              </a:rPr>
              <a:t>http://www.hg.org/</a:t>
            </a:r>
            <a:r>
              <a:rPr lang="en-US" dirty="0" smtClean="0">
                <a:latin typeface="+mn-lt"/>
              </a:rPr>
              <a:t> </a:t>
            </a:r>
          </a:p>
          <a:p>
            <a:pPr lvl="1"/>
            <a:r>
              <a:rPr lang="en-US" dirty="0" smtClean="0">
                <a:latin typeface="+mn-lt"/>
              </a:rPr>
              <a:t>Findlaw.com – </a:t>
            </a:r>
            <a:r>
              <a:rPr lang="en-US" dirty="0" smtClean="0">
                <a:latin typeface="+mn-lt"/>
                <a:hlinkClick r:id="rId13"/>
              </a:rPr>
              <a:t>http://www.findlaw.com/</a:t>
            </a:r>
            <a:r>
              <a:rPr lang="en-US" dirty="0" smtClean="0">
                <a:latin typeface="+mn-lt"/>
              </a:rPr>
              <a:t> </a:t>
            </a:r>
          </a:p>
          <a:p>
            <a:pPr lvl="1"/>
            <a:r>
              <a:rPr lang="en-US" dirty="0" smtClean="0">
                <a:latin typeface="+mn-lt"/>
              </a:rPr>
              <a:t>Lawyers.com &amp; Martindale.com – </a:t>
            </a:r>
            <a:r>
              <a:rPr lang="en-US" dirty="0" smtClean="0">
                <a:latin typeface="+mn-lt"/>
                <a:hlinkClick r:id="rId14"/>
              </a:rPr>
              <a:t>http://www.lawyers.com</a:t>
            </a:r>
            <a:r>
              <a:rPr lang="en-US" dirty="0" smtClean="0">
                <a:latin typeface="+mn-lt"/>
              </a:rPr>
              <a:t>   </a:t>
            </a:r>
          </a:p>
          <a:p>
            <a:r>
              <a:rPr lang="en-US" dirty="0" smtClean="0">
                <a:latin typeface="+mn-lt"/>
              </a:rPr>
              <a:t>Press Releases at PRWeb.com</a:t>
            </a:r>
          </a:p>
        </p:txBody>
      </p:sp>
    </p:spTree>
    <p:extLst>
      <p:ext uri="{BB962C8B-B14F-4D97-AF65-F5344CB8AC3E}">
        <p14:creationId xmlns:p14="http://schemas.microsoft.com/office/powerpoint/2010/main" xmlns="" xmlns:mv="urn:schemas-microsoft-com:mac:vml" xmlns:mc="http://schemas.openxmlformats.org/markup-compatibility/2006" val="2713574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kern="1200" baseline="0" dirty="0" smtClean="0">
                <a:solidFill>
                  <a:schemeClr val="tx1"/>
                </a:solidFill>
                <a:effectLst/>
                <a:latin typeface="+mn-lt"/>
                <a:ea typeface="+mn-ea"/>
                <a:cs typeface="+mn-cs"/>
              </a:rPr>
              <a:t>SEO: Local Search</a:t>
            </a:r>
            <a:endParaRPr lang="en-US" dirty="0">
              <a:latin typeface="+mn-lt"/>
            </a:endParaRPr>
          </a:p>
        </p:txBody>
      </p:sp>
      <p:sp>
        <p:nvSpPr>
          <p:cNvPr id="3" name="Content Placeholder 2"/>
          <p:cNvSpPr>
            <a:spLocks noGrp="1"/>
          </p:cNvSpPr>
          <p:nvPr>
            <p:ph idx="1"/>
          </p:nvPr>
        </p:nvSpPr>
        <p:spPr/>
        <p:txBody>
          <a:bodyPr/>
          <a:lstStyle/>
          <a:p>
            <a:r>
              <a:rPr lang="en-US" dirty="0" smtClean="0"/>
              <a:t>Local is becoming More Important.</a:t>
            </a:r>
          </a:p>
          <a:p>
            <a:r>
              <a:rPr lang="en-US" dirty="0" smtClean="0">
                <a:latin typeface="+mn-lt"/>
              </a:rPr>
              <a:t>Google+ and Local</a:t>
            </a:r>
          </a:p>
          <a:p>
            <a:r>
              <a:rPr lang="en-US" dirty="0" smtClean="0">
                <a:latin typeface="+mn-lt"/>
              </a:rPr>
              <a:t>Bing - </a:t>
            </a:r>
            <a:r>
              <a:rPr lang="en-US" dirty="0" smtClean="0">
                <a:latin typeface="+mn-lt"/>
                <a:hlinkClick r:id="rId2"/>
              </a:rPr>
              <a:t>www.bing.com/local/us/</a:t>
            </a:r>
            <a:endParaRPr lang="en-US" dirty="0" smtClean="0">
              <a:latin typeface="+mn-lt"/>
            </a:endParaRPr>
          </a:p>
          <a:p>
            <a:r>
              <a:rPr lang="en-US" dirty="0" smtClean="0">
                <a:latin typeface="+mn-lt"/>
              </a:rPr>
              <a:t>Yahoo – </a:t>
            </a:r>
            <a:r>
              <a:rPr lang="en-US" dirty="0" smtClean="0">
                <a:latin typeface="+mn-lt"/>
                <a:hlinkClick r:id="rId3"/>
              </a:rPr>
              <a:t>http://local.yahoo.com</a:t>
            </a:r>
            <a:r>
              <a:rPr lang="en-US" dirty="0" smtClean="0">
                <a:latin typeface="+mn-lt"/>
              </a:rPr>
              <a:t> </a:t>
            </a:r>
          </a:p>
          <a:p>
            <a:r>
              <a:rPr lang="en-US" dirty="0" smtClean="0">
                <a:latin typeface="+mn-lt"/>
              </a:rPr>
              <a:t>Get Listed - </a:t>
            </a:r>
            <a:r>
              <a:rPr lang="en-US" dirty="0" smtClean="0">
                <a:latin typeface="+mn-lt"/>
                <a:hlinkClick r:id="rId4"/>
              </a:rPr>
              <a:t>http://getlisted.org/</a:t>
            </a:r>
            <a:endParaRPr lang="en-US" dirty="0" smtClean="0">
              <a:latin typeface="+mn-lt"/>
            </a:endParaRPr>
          </a:p>
          <a:p>
            <a:r>
              <a:rPr lang="en-US" dirty="0" smtClean="0">
                <a:latin typeface="+mn-lt"/>
              </a:rPr>
              <a:t>It’s easy. Check Get Listed and See all your Listings.  Claim each.</a:t>
            </a:r>
          </a:p>
        </p:txBody>
      </p:sp>
    </p:spTree>
    <p:extLst>
      <p:ext uri="{BB962C8B-B14F-4D97-AF65-F5344CB8AC3E}">
        <p14:creationId xmlns:p14="http://schemas.microsoft.com/office/powerpoint/2010/main" xmlns="" xmlns:mv="urn:schemas-microsoft-com:mac:vml" xmlns:mc="http://schemas.openxmlformats.org/markup-compatibility/2006" val="164943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SEO:  Good Directories</a:t>
            </a:r>
            <a:endParaRPr lang="en-US" dirty="0">
              <a:latin typeface="+mn-lt"/>
            </a:endParaRPr>
          </a:p>
        </p:txBody>
      </p:sp>
      <p:sp>
        <p:nvSpPr>
          <p:cNvPr id="3" name="Content Placeholder 2"/>
          <p:cNvSpPr>
            <a:spLocks noGrp="1"/>
          </p:cNvSpPr>
          <p:nvPr>
            <p:ph idx="1"/>
          </p:nvPr>
        </p:nvSpPr>
        <p:spPr/>
        <p:txBody>
          <a:bodyPr/>
          <a:lstStyle/>
          <a:p>
            <a:r>
              <a:rPr lang="en-US" dirty="0" err="1" smtClean="0">
                <a:latin typeface="+mn-lt"/>
              </a:rPr>
              <a:t>Avvo</a:t>
            </a:r>
            <a:endParaRPr lang="en-US" dirty="0" smtClean="0">
              <a:latin typeface="+mn-lt"/>
            </a:endParaRPr>
          </a:p>
          <a:p>
            <a:r>
              <a:rPr lang="en-US" dirty="0" err="1" smtClean="0">
                <a:latin typeface="+mn-lt"/>
              </a:rPr>
              <a:t>Justia</a:t>
            </a:r>
            <a:endParaRPr lang="en-US" dirty="0" smtClean="0">
              <a:latin typeface="+mn-lt"/>
            </a:endParaRPr>
          </a:p>
          <a:p>
            <a:r>
              <a:rPr lang="en-US" dirty="0" err="1" smtClean="0">
                <a:latin typeface="+mn-lt"/>
              </a:rPr>
              <a:t>Findlaw</a:t>
            </a:r>
            <a:endParaRPr lang="en-US" dirty="0" smtClean="0">
              <a:latin typeface="+mn-lt"/>
            </a:endParaRPr>
          </a:p>
          <a:p>
            <a:r>
              <a:rPr lang="en-US" dirty="0" smtClean="0">
                <a:latin typeface="+mn-lt"/>
              </a:rPr>
              <a:t>Martindale</a:t>
            </a:r>
          </a:p>
          <a:p>
            <a:r>
              <a:rPr lang="en-US" dirty="0" smtClean="0">
                <a:latin typeface="+mn-lt"/>
              </a:rPr>
              <a:t>Hg.org</a:t>
            </a:r>
          </a:p>
          <a:p>
            <a:r>
              <a:rPr lang="en-US" dirty="0" smtClean="0">
                <a:latin typeface="+mn-lt"/>
              </a:rPr>
              <a:t>About 50 to 100 other Directories</a:t>
            </a:r>
          </a:p>
        </p:txBody>
      </p:sp>
      <p:pic>
        <p:nvPicPr>
          <p:cNvPr id="1026" name="Picture 2" descr="C:\Users\peteboyd.peteboyd-PC\Desktop\dmoz.jpg"/>
          <p:cNvPicPr>
            <a:picLocks noChangeAspect="1" noChangeArrowheads="1"/>
          </p:cNvPicPr>
          <p:nvPr/>
        </p:nvPicPr>
        <p:blipFill>
          <a:blip r:embed="rId2" cstate="print"/>
          <a:srcRect/>
          <a:stretch>
            <a:fillRect/>
          </a:stretch>
        </p:blipFill>
        <p:spPr bwMode="auto">
          <a:xfrm>
            <a:off x="5638800" y="2819400"/>
            <a:ext cx="1151976" cy="833437"/>
          </a:xfrm>
          <a:prstGeom prst="rect">
            <a:avLst/>
          </a:prstGeom>
          <a:noFill/>
        </p:spPr>
      </p:pic>
      <p:pic>
        <p:nvPicPr>
          <p:cNvPr id="1027" name="Picture 3" descr="C:\Users\peteboyd.peteboyd-PC\Desktop\business.jpg"/>
          <p:cNvPicPr>
            <a:picLocks noChangeAspect="1" noChangeArrowheads="1"/>
          </p:cNvPicPr>
          <p:nvPr/>
        </p:nvPicPr>
        <p:blipFill>
          <a:blip r:embed="rId3" cstate="print"/>
          <a:srcRect/>
          <a:stretch>
            <a:fillRect/>
          </a:stretch>
        </p:blipFill>
        <p:spPr bwMode="auto">
          <a:xfrm>
            <a:off x="6248400" y="3810000"/>
            <a:ext cx="2009775" cy="609600"/>
          </a:xfrm>
          <a:prstGeom prst="rect">
            <a:avLst/>
          </a:prstGeom>
          <a:noFill/>
        </p:spPr>
      </p:pic>
      <p:pic>
        <p:nvPicPr>
          <p:cNvPr id="1028" name="Picture 4" descr="C:\Users\peteboyd.peteboyd-PC\Desktop\botw.jpg"/>
          <p:cNvPicPr>
            <a:picLocks noChangeAspect="1" noChangeArrowheads="1"/>
          </p:cNvPicPr>
          <p:nvPr/>
        </p:nvPicPr>
        <p:blipFill>
          <a:blip r:embed="rId4" cstate="print"/>
          <a:srcRect/>
          <a:stretch>
            <a:fillRect/>
          </a:stretch>
        </p:blipFill>
        <p:spPr bwMode="auto">
          <a:xfrm>
            <a:off x="3733800" y="3962400"/>
            <a:ext cx="2133600" cy="400050"/>
          </a:xfrm>
          <a:prstGeom prst="rect">
            <a:avLst/>
          </a:prstGeom>
          <a:noFill/>
        </p:spPr>
      </p:pic>
      <p:pic>
        <p:nvPicPr>
          <p:cNvPr id="1029" name="Picture 5" descr="C:\Users\peteboyd.peteboyd-PC\Desktop\avvo.jpg"/>
          <p:cNvPicPr>
            <a:picLocks noChangeAspect="1" noChangeArrowheads="1"/>
          </p:cNvPicPr>
          <p:nvPr/>
        </p:nvPicPr>
        <p:blipFill>
          <a:blip r:embed="rId5" cstate="print"/>
          <a:srcRect/>
          <a:stretch>
            <a:fillRect/>
          </a:stretch>
        </p:blipFill>
        <p:spPr bwMode="auto">
          <a:xfrm>
            <a:off x="3776663" y="1676400"/>
            <a:ext cx="1481137" cy="829437"/>
          </a:xfrm>
          <a:prstGeom prst="rect">
            <a:avLst/>
          </a:prstGeom>
          <a:noFill/>
        </p:spPr>
      </p:pic>
      <p:pic>
        <p:nvPicPr>
          <p:cNvPr id="1030" name="Picture 6" descr="C:\Users\peteboyd.peteboyd-PC\Desktop\lexis.jpg"/>
          <p:cNvPicPr>
            <a:picLocks noChangeAspect="1" noChangeArrowheads="1"/>
          </p:cNvPicPr>
          <p:nvPr/>
        </p:nvPicPr>
        <p:blipFill>
          <a:blip r:embed="rId6" cstate="print"/>
          <a:srcRect/>
          <a:stretch>
            <a:fillRect/>
          </a:stretch>
        </p:blipFill>
        <p:spPr bwMode="auto">
          <a:xfrm>
            <a:off x="3733800" y="2971800"/>
            <a:ext cx="1752600" cy="656028"/>
          </a:xfrm>
          <a:prstGeom prst="rect">
            <a:avLst/>
          </a:prstGeom>
          <a:noFill/>
        </p:spPr>
      </p:pic>
      <p:pic>
        <p:nvPicPr>
          <p:cNvPr id="1031" name="Picture 7" descr="C:\Users\peteboyd.peteboyd-PC\Desktop\justia.jpg"/>
          <p:cNvPicPr>
            <a:picLocks noChangeAspect="1" noChangeArrowheads="1"/>
          </p:cNvPicPr>
          <p:nvPr/>
        </p:nvPicPr>
        <p:blipFill>
          <a:blip r:embed="rId7" cstate="print"/>
          <a:srcRect/>
          <a:stretch>
            <a:fillRect/>
          </a:stretch>
        </p:blipFill>
        <p:spPr bwMode="auto">
          <a:xfrm>
            <a:off x="5562600" y="1676400"/>
            <a:ext cx="838200" cy="838200"/>
          </a:xfrm>
          <a:prstGeom prst="rect">
            <a:avLst/>
          </a:prstGeom>
          <a:noFill/>
        </p:spPr>
      </p:pic>
      <p:pic>
        <p:nvPicPr>
          <p:cNvPr id="1032" name="Picture 8" descr="C:\Users\peteboyd.peteboyd-PC\Desktop\hg.jpg"/>
          <p:cNvPicPr>
            <a:picLocks noChangeAspect="1" noChangeArrowheads="1"/>
          </p:cNvPicPr>
          <p:nvPr/>
        </p:nvPicPr>
        <p:blipFill>
          <a:blip r:embed="rId8" cstate="print"/>
          <a:srcRect/>
          <a:stretch>
            <a:fillRect/>
          </a:stretch>
        </p:blipFill>
        <p:spPr bwMode="auto">
          <a:xfrm>
            <a:off x="6934200" y="2971800"/>
            <a:ext cx="1905000" cy="610577"/>
          </a:xfrm>
          <a:prstGeom prst="rect">
            <a:avLst/>
          </a:prstGeom>
          <a:noFill/>
        </p:spPr>
      </p:pic>
      <p:pic>
        <p:nvPicPr>
          <p:cNvPr id="1033" name="Picture 9" descr="C:\Users\peteboyd.peteboyd-PC\Desktop\findlaw.jpg"/>
          <p:cNvPicPr>
            <a:picLocks noChangeAspect="1" noChangeArrowheads="1"/>
          </p:cNvPicPr>
          <p:nvPr/>
        </p:nvPicPr>
        <p:blipFill>
          <a:blip r:embed="rId9" cstate="print"/>
          <a:srcRect/>
          <a:stretch>
            <a:fillRect/>
          </a:stretch>
        </p:blipFill>
        <p:spPr bwMode="auto">
          <a:xfrm>
            <a:off x="6705600" y="1752600"/>
            <a:ext cx="2133001" cy="6858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1129828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Marketing: Social Media</a:t>
            </a:r>
            <a:endParaRPr lang="en-US" dirty="0">
              <a:latin typeface="+mn-lt"/>
            </a:endParaRPr>
          </a:p>
        </p:txBody>
      </p:sp>
      <p:pic>
        <p:nvPicPr>
          <p:cNvPr id="10242" name="Picture 2" descr="C:\Users\peteboyd.peteboyd-PC\Desktop\flogo.jpg"/>
          <p:cNvPicPr>
            <a:picLocks noChangeAspect="1" noChangeArrowheads="1"/>
          </p:cNvPicPr>
          <p:nvPr/>
        </p:nvPicPr>
        <p:blipFill>
          <a:blip r:embed="rId2" cstate="print"/>
          <a:srcRect/>
          <a:stretch>
            <a:fillRect/>
          </a:stretch>
        </p:blipFill>
        <p:spPr bwMode="auto">
          <a:xfrm>
            <a:off x="1066799" y="1523999"/>
            <a:ext cx="1879600" cy="1879600"/>
          </a:xfrm>
          <a:prstGeom prst="rect">
            <a:avLst/>
          </a:prstGeom>
          <a:noFill/>
        </p:spPr>
      </p:pic>
      <p:pic>
        <p:nvPicPr>
          <p:cNvPr id="10243" name="Picture 3" descr="C:\Users\peteboyd.peteboyd-PC\Desktop\images.jpg"/>
          <p:cNvPicPr>
            <a:picLocks noChangeAspect="1" noChangeArrowheads="1"/>
          </p:cNvPicPr>
          <p:nvPr/>
        </p:nvPicPr>
        <p:blipFill>
          <a:blip r:embed="rId3" cstate="print"/>
          <a:srcRect/>
          <a:stretch>
            <a:fillRect/>
          </a:stretch>
        </p:blipFill>
        <p:spPr bwMode="auto">
          <a:xfrm>
            <a:off x="3352800" y="1447800"/>
            <a:ext cx="1981200" cy="1981200"/>
          </a:xfrm>
          <a:prstGeom prst="rect">
            <a:avLst/>
          </a:prstGeom>
          <a:noFill/>
        </p:spPr>
      </p:pic>
      <p:pic>
        <p:nvPicPr>
          <p:cNvPr id="10244" name="Picture 4" descr="C:\Users\peteboyd.peteboyd-PC\Desktop\images.jpg"/>
          <p:cNvPicPr>
            <a:picLocks noChangeAspect="1" noChangeArrowheads="1"/>
          </p:cNvPicPr>
          <p:nvPr/>
        </p:nvPicPr>
        <p:blipFill>
          <a:blip r:embed="rId4" cstate="print"/>
          <a:srcRect/>
          <a:stretch>
            <a:fillRect/>
          </a:stretch>
        </p:blipFill>
        <p:spPr bwMode="auto">
          <a:xfrm>
            <a:off x="5638799" y="1447799"/>
            <a:ext cx="2030089" cy="2057400"/>
          </a:xfrm>
          <a:prstGeom prst="rect">
            <a:avLst/>
          </a:prstGeom>
          <a:noFill/>
        </p:spPr>
      </p:pic>
      <p:pic>
        <p:nvPicPr>
          <p:cNvPr id="10246" name="Picture 6" descr="C:\Users\peteboyd.peteboyd-PC\Desktop\images.jpg"/>
          <p:cNvPicPr>
            <a:picLocks noChangeAspect="1" noChangeArrowheads="1"/>
          </p:cNvPicPr>
          <p:nvPr/>
        </p:nvPicPr>
        <p:blipFill>
          <a:blip r:embed="rId5" cstate="print"/>
          <a:srcRect/>
          <a:stretch>
            <a:fillRect/>
          </a:stretch>
        </p:blipFill>
        <p:spPr bwMode="auto">
          <a:xfrm>
            <a:off x="1066799" y="3733799"/>
            <a:ext cx="1943100" cy="1943100"/>
          </a:xfrm>
          <a:prstGeom prst="rect">
            <a:avLst/>
          </a:prstGeom>
          <a:noFill/>
        </p:spPr>
      </p:pic>
      <p:pic>
        <p:nvPicPr>
          <p:cNvPr id="10247" name="Picture 7" descr="C:\Users\peteboyd.peteboyd-PC\Desktop\images.jpg"/>
          <p:cNvPicPr>
            <a:picLocks noChangeAspect="1" noChangeArrowheads="1"/>
          </p:cNvPicPr>
          <p:nvPr/>
        </p:nvPicPr>
        <p:blipFill>
          <a:blip r:embed="rId6" cstate="print"/>
          <a:srcRect/>
          <a:stretch>
            <a:fillRect/>
          </a:stretch>
        </p:blipFill>
        <p:spPr bwMode="auto">
          <a:xfrm>
            <a:off x="3505199" y="4267199"/>
            <a:ext cx="4257675" cy="10763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36309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Social Media?</a:t>
            </a:r>
            <a:endParaRPr lang="en-US" dirty="0"/>
          </a:p>
        </p:txBody>
      </p:sp>
      <p:sp>
        <p:nvSpPr>
          <p:cNvPr id="3" name="Content Placeholder 2"/>
          <p:cNvSpPr>
            <a:spLocks noGrp="1"/>
          </p:cNvSpPr>
          <p:nvPr>
            <p:ph idx="1"/>
          </p:nvPr>
        </p:nvSpPr>
        <p:spPr/>
        <p:txBody>
          <a:bodyPr/>
          <a:lstStyle/>
          <a:p>
            <a:r>
              <a:rPr lang="en-US" b="1" dirty="0" smtClean="0"/>
              <a:t>It’s not just for teenagers.</a:t>
            </a:r>
          </a:p>
          <a:p>
            <a:r>
              <a:rPr lang="en-US" b="1" dirty="0" smtClean="0"/>
              <a:t>The 45–54 year age bracket is the fastest growing demo on Facebook and Google+.</a:t>
            </a:r>
            <a:endParaRPr lang="en-US" dirty="0"/>
          </a:p>
        </p:txBody>
      </p:sp>
      <p:pic>
        <p:nvPicPr>
          <p:cNvPr id="4" name="Picture 3"/>
          <p:cNvPicPr>
            <a:picLocks noChangeAspect="1"/>
          </p:cNvPicPr>
          <p:nvPr/>
        </p:nvPicPr>
        <p:blipFill>
          <a:blip r:embed="rId2" cstate="print"/>
          <a:stretch>
            <a:fillRect/>
          </a:stretch>
        </p:blipFill>
        <p:spPr>
          <a:xfrm>
            <a:off x="533400" y="3733800"/>
            <a:ext cx="3556000" cy="2635250"/>
          </a:xfrm>
          <a:prstGeom prst="rect">
            <a:avLst/>
          </a:prstGeom>
        </p:spPr>
      </p:pic>
      <p:sp>
        <p:nvSpPr>
          <p:cNvPr id="5" name="TextBox 4"/>
          <p:cNvSpPr txBox="1"/>
          <p:nvPr/>
        </p:nvSpPr>
        <p:spPr>
          <a:xfrm>
            <a:off x="4343400" y="4724400"/>
            <a:ext cx="604553" cy="830997"/>
          </a:xfrm>
          <a:prstGeom prst="rect">
            <a:avLst/>
          </a:prstGeom>
          <a:noFill/>
        </p:spPr>
        <p:txBody>
          <a:bodyPr wrap="none" rtlCol="0">
            <a:spAutoFit/>
          </a:bodyPr>
          <a:lstStyle/>
          <a:p>
            <a:r>
              <a:rPr lang="en-US" sz="4800" dirty="0" smtClean="0"/>
              <a:t>&amp;</a:t>
            </a:r>
            <a:endParaRPr lang="en-US" sz="4800" dirty="0"/>
          </a:p>
        </p:txBody>
      </p:sp>
      <p:pic>
        <p:nvPicPr>
          <p:cNvPr id="7" name="Picture 6"/>
          <p:cNvPicPr>
            <a:picLocks noChangeAspect="1"/>
          </p:cNvPicPr>
          <p:nvPr/>
        </p:nvPicPr>
        <p:blipFill>
          <a:blip r:embed="rId3" cstate="print"/>
          <a:stretch>
            <a:fillRect/>
          </a:stretch>
        </p:blipFill>
        <p:spPr>
          <a:xfrm>
            <a:off x="5257800" y="3810000"/>
            <a:ext cx="2743200" cy="2743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Listen, Engage, Share.</a:t>
            </a:r>
            <a:endParaRPr lang="en-US" dirty="0">
              <a:latin typeface="+mn-lt"/>
            </a:endParaRPr>
          </a:p>
        </p:txBody>
      </p:sp>
      <p:sp>
        <p:nvSpPr>
          <p:cNvPr id="3" name="Content Placeholder 2"/>
          <p:cNvSpPr>
            <a:spLocks noGrp="1"/>
          </p:cNvSpPr>
          <p:nvPr>
            <p:ph idx="1"/>
          </p:nvPr>
        </p:nvSpPr>
        <p:spPr>
          <a:xfrm>
            <a:off x="457200" y="1600201"/>
            <a:ext cx="3124200" cy="4343400"/>
          </a:xfrm>
        </p:spPr>
        <p:txBody>
          <a:bodyPr>
            <a:normAutofit fontScale="85000" lnSpcReduction="20000"/>
          </a:bodyPr>
          <a:lstStyle/>
          <a:p>
            <a:pPr>
              <a:buNone/>
            </a:pPr>
            <a:r>
              <a:rPr lang="en-US" dirty="0" smtClean="0">
                <a:latin typeface="+mn-lt"/>
              </a:rPr>
              <a:t>What to </a:t>
            </a:r>
            <a:r>
              <a:rPr lang="en-US" dirty="0" smtClean="0">
                <a:latin typeface="+mn-lt"/>
              </a:rPr>
              <a:t>Post:</a:t>
            </a:r>
          </a:p>
          <a:p>
            <a:pPr>
              <a:buNone/>
            </a:pPr>
            <a:r>
              <a:rPr lang="en-US" dirty="0" smtClean="0">
                <a:latin typeface="+mn-lt"/>
              </a:rPr>
              <a:t>News</a:t>
            </a:r>
            <a:r>
              <a:rPr lang="en-US" dirty="0" smtClean="0"/>
              <a:t> </a:t>
            </a:r>
            <a:r>
              <a:rPr lang="en-US" dirty="0" smtClean="0"/>
              <a:t>and info.</a:t>
            </a:r>
            <a:endParaRPr lang="en-US" dirty="0" smtClean="0">
              <a:latin typeface="+mn-lt"/>
            </a:endParaRPr>
          </a:p>
          <a:p>
            <a:pPr>
              <a:buNone/>
            </a:pPr>
            <a:endParaRPr lang="en-US" dirty="0" smtClean="0">
              <a:latin typeface="+mn-lt"/>
            </a:endParaRPr>
          </a:p>
          <a:p>
            <a:pPr>
              <a:buNone/>
            </a:pPr>
            <a:r>
              <a:rPr lang="en-US" dirty="0" smtClean="0">
                <a:latin typeface="+mn-lt"/>
              </a:rPr>
              <a:t>Frequency: </a:t>
            </a:r>
          </a:p>
          <a:p>
            <a:pPr>
              <a:buNone/>
            </a:pPr>
            <a:r>
              <a:rPr lang="en-US" dirty="0" smtClean="0">
                <a:latin typeface="+mn-lt"/>
              </a:rPr>
              <a:t>1x to 3x</a:t>
            </a:r>
          </a:p>
          <a:p>
            <a:pPr>
              <a:buNone/>
            </a:pPr>
            <a:endParaRPr lang="en-US" dirty="0" smtClean="0"/>
          </a:p>
          <a:p>
            <a:pPr>
              <a:buNone/>
            </a:pPr>
            <a:r>
              <a:rPr lang="en-US" dirty="0" smtClean="0">
                <a:latin typeface="+mn-lt"/>
              </a:rPr>
              <a:t>Time:  </a:t>
            </a:r>
          </a:p>
          <a:p>
            <a:pPr>
              <a:buNone/>
            </a:pPr>
            <a:r>
              <a:rPr lang="en-US" dirty="0" smtClean="0">
                <a:latin typeface="+mn-lt"/>
              </a:rPr>
              <a:t>I don’t have </a:t>
            </a:r>
          </a:p>
          <a:p>
            <a:pPr>
              <a:buNone/>
            </a:pPr>
            <a:r>
              <a:rPr lang="en-US" dirty="0" smtClean="0"/>
              <a:t>a</a:t>
            </a:r>
            <a:r>
              <a:rPr lang="en-US" dirty="0" smtClean="0"/>
              <a:t>ny time?  </a:t>
            </a:r>
          </a:p>
          <a:p>
            <a:pPr>
              <a:buNone/>
            </a:pPr>
            <a:r>
              <a:rPr lang="en-US" dirty="0" smtClean="0"/>
              <a:t>Yes.  You do.</a:t>
            </a:r>
            <a:endParaRPr lang="en-US" dirty="0" smtClean="0">
              <a:latin typeface="+mn-lt"/>
            </a:endParaRPr>
          </a:p>
        </p:txBody>
      </p:sp>
      <p:pic>
        <p:nvPicPr>
          <p:cNvPr id="4" name="Picture 3" descr="lakelaw - twitter.png"/>
          <p:cNvPicPr>
            <a:picLocks noChangeAspect="1"/>
          </p:cNvPicPr>
          <p:nvPr/>
        </p:nvPicPr>
        <p:blipFill>
          <a:blip r:embed="rId2" cstate="print"/>
          <a:stretch>
            <a:fillRect/>
          </a:stretch>
        </p:blipFill>
        <p:spPr>
          <a:xfrm>
            <a:off x="3581400" y="1600200"/>
            <a:ext cx="5345540" cy="368605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kern="1200" dirty="0" smtClean="0">
                <a:solidFill>
                  <a:schemeClr val="tx1"/>
                </a:solidFill>
                <a:effectLst/>
                <a:latin typeface="+mn-lt"/>
                <a:ea typeface="+mn-ea"/>
                <a:cs typeface="+mn-cs"/>
              </a:rPr>
              <a:t>Social Media: </a:t>
            </a:r>
            <a:r>
              <a:rPr lang="en-US" dirty="0" smtClean="0">
                <a:latin typeface="+mn-lt"/>
              </a:rPr>
              <a:t>Guidelines</a:t>
            </a:r>
            <a:endParaRPr lang="en-US" dirty="0">
              <a:latin typeface="+mn-lt"/>
            </a:endParaRPr>
          </a:p>
        </p:txBody>
      </p:sp>
      <p:sp>
        <p:nvSpPr>
          <p:cNvPr id="3" name="Content Placeholder 2"/>
          <p:cNvSpPr>
            <a:spLocks noGrp="1"/>
          </p:cNvSpPr>
          <p:nvPr>
            <p:ph idx="1"/>
          </p:nvPr>
        </p:nvSpPr>
        <p:spPr/>
        <p: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Create your Profile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Create a Firm Profile (set you as an admin)</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Add Content, Only Relevant Info</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Follow, Circle, Like or Connect with People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mn-lt"/>
              </a:rPr>
              <a:t>Typically 50% will Follow You Back</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latin typeface="+mn-lt"/>
              </a:rPr>
              <a:t>Build your Audience over Time</a:t>
            </a:r>
          </a:p>
        </p:txBody>
      </p:sp>
    </p:spTree>
    <p:extLst>
      <p:ext uri="{BB962C8B-B14F-4D97-AF65-F5344CB8AC3E}">
        <p14:creationId xmlns:p14="http://schemas.microsoft.com/office/powerpoint/2010/main" xmlns="" xmlns:mv="urn:schemas-microsoft-com:mac:vml" xmlns:mc="http://schemas.openxmlformats.org/markup-compatibility/2006" val="418914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Programs to Use to Communicate</a:t>
            </a:r>
            <a:br>
              <a:rPr lang="en-US" dirty="0" smtClean="0">
                <a:latin typeface="+mn-lt"/>
              </a:rPr>
            </a:br>
            <a:r>
              <a:rPr lang="en-US" dirty="0" smtClean="0">
                <a:latin typeface="+mn-lt"/>
              </a:rPr>
              <a:t>(and make life easy)</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Manual from Web or Mobile</a:t>
            </a:r>
          </a:p>
          <a:p>
            <a:r>
              <a:rPr lang="en-US" dirty="0" smtClean="0">
                <a:latin typeface="+mn-lt"/>
              </a:rPr>
              <a:t>Auto from Blog</a:t>
            </a:r>
          </a:p>
          <a:p>
            <a:r>
              <a:rPr lang="en-US" dirty="0" err="1" smtClean="0">
                <a:latin typeface="+mn-lt"/>
              </a:rPr>
              <a:t>Hootsuite</a:t>
            </a:r>
            <a:r>
              <a:rPr lang="en-US" dirty="0" smtClean="0"/>
              <a:t>: </a:t>
            </a:r>
            <a:r>
              <a:rPr lang="en-US" dirty="0" smtClean="0">
                <a:latin typeface="+mn-lt"/>
              </a:rPr>
              <a:t>A social media dashboard to monitor and manage multiple social </a:t>
            </a:r>
            <a:r>
              <a:rPr lang="en-US" dirty="0" smtClean="0"/>
              <a:t>m</a:t>
            </a:r>
            <a:r>
              <a:rPr lang="en-US" dirty="0" smtClean="0">
                <a:latin typeface="+mn-lt"/>
              </a:rPr>
              <a:t>edia accounts.</a:t>
            </a:r>
          </a:p>
        </p:txBody>
      </p:sp>
      <p:pic>
        <p:nvPicPr>
          <p:cNvPr id="4" name="Picture 3"/>
          <p:cNvPicPr>
            <a:picLocks noChangeAspect="1"/>
          </p:cNvPicPr>
          <p:nvPr/>
        </p:nvPicPr>
        <p:blipFill>
          <a:blip r:embed="rId2" cstate="print"/>
          <a:stretch>
            <a:fillRect/>
          </a:stretch>
        </p:blipFill>
        <p:spPr>
          <a:xfrm>
            <a:off x="762000" y="4572000"/>
            <a:ext cx="4737100" cy="17145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Social Media: Others Tips</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latin typeface="+mn-lt"/>
              </a:rPr>
              <a:t>Where to Start</a:t>
            </a:r>
          </a:p>
          <a:p>
            <a:pPr lvl="1"/>
            <a:r>
              <a:rPr lang="en-US" dirty="0" smtClean="0">
                <a:latin typeface="+mn-lt"/>
              </a:rPr>
              <a:t>Big 4 (Facebook, Twitter, Google+, LinkedIn)</a:t>
            </a:r>
          </a:p>
          <a:p>
            <a:pPr lvl="1"/>
            <a:r>
              <a:rPr lang="en-US" dirty="0" smtClean="0">
                <a:latin typeface="+mn-lt"/>
              </a:rPr>
              <a:t>Go Where your Clients Are</a:t>
            </a:r>
          </a:p>
          <a:p>
            <a:pPr lvl="1"/>
            <a:r>
              <a:rPr lang="en-US" dirty="0" smtClean="0">
                <a:latin typeface="+mn-lt"/>
              </a:rPr>
              <a:t>If on Pinterest.com Be There</a:t>
            </a:r>
          </a:p>
          <a:p>
            <a:pPr lvl="1"/>
            <a:r>
              <a:rPr lang="en-US" dirty="0" smtClean="0">
                <a:latin typeface="+mn-lt"/>
              </a:rPr>
              <a:t>If on Yelp.com, Be There.  </a:t>
            </a:r>
          </a:p>
          <a:p>
            <a:r>
              <a:rPr lang="en-US" dirty="0" smtClean="0">
                <a:latin typeface="+mn-lt"/>
              </a:rPr>
              <a:t>Rules of Social Networking</a:t>
            </a:r>
          </a:p>
          <a:p>
            <a:pPr lvl="1"/>
            <a:r>
              <a:rPr lang="en-US" dirty="0" smtClean="0">
                <a:latin typeface="+mn-lt"/>
              </a:rPr>
              <a:t>Listen First, Then Engage</a:t>
            </a:r>
          </a:p>
          <a:p>
            <a:pPr lvl="1"/>
            <a:r>
              <a:rPr lang="en-US" dirty="0" smtClean="0">
                <a:latin typeface="+mn-lt"/>
              </a:rPr>
              <a:t>Remember, It is Social Networking.  Network!</a:t>
            </a:r>
          </a:p>
          <a:p>
            <a:pPr lvl="1"/>
            <a:r>
              <a:rPr lang="en-US" dirty="0" smtClean="0">
                <a:latin typeface="+mn-lt"/>
              </a:rPr>
              <a:t>Post Valuable Content and Interact</a:t>
            </a:r>
          </a:p>
        </p:txBody>
      </p:sp>
      <p:pic>
        <p:nvPicPr>
          <p:cNvPr id="4" name="Picture 2" descr="C:\Users\peteboyd.peteboyd-PC\Desktop\flogo.jpg"/>
          <p:cNvPicPr>
            <a:picLocks noChangeAspect="1" noChangeArrowheads="1"/>
          </p:cNvPicPr>
          <p:nvPr/>
        </p:nvPicPr>
        <p:blipFill>
          <a:blip r:embed="rId2" cstate="print"/>
          <a:srcRect/>
          <a:stretch>
            <a:fillRect/>
          </a:stretch>
        </p:blipFill>
        <p:spPr bwMode="auto">
          <a:xfrm>
            <a:off x="7848600" y="1600200"/>
            <a:ext cx="442259" cy="442259"/>
          </a:xfrm>
          <a:prstGeom prst="rect">
            <a:avLst/>
          </a:prstGeom>
          <a:noFill/>
        </p:spPr>
      </p:pic>
      <p:pic>
        <p:nvPicPr>
          <p:cNvPr id="5" name="Picture 3" descr="C:\Users\peteboyd.peteboyd-PC\Desktop\images.jpg"/>
          <p:cNvPicPr>
            <a:picLocks noChangeAspect="1" noChangeArrowheads="1"/>
          </p:cNvPicPr>
          <p:nvPr/>
        </p:nvPicPr>
        <p:blipFill>
          <a:blip r:embed="rId3" cstate="print"/>
          <a:srcRect/>
          <a:stretch>
            <a:fillRect/>
          </a:stretch>
        </p:blipFill>
        <p:spPr bwMode="auto">
          <a:xfrm>
            <a:off x="7848600" y="2209800"/>
            <a:ext cx="440266" cy="440266"/>
          </a:xfrm>
          <a:prstGeom prst="rect">
            <a:avLst/>
          </a:prstGeom>
          <a:noFill/>
        </p:spPr>
      </p:pic>
      <p:pic>
        <p:nvPicPr>
          <p:cNvPr id="6" name="Picture 4" descr="C:\Users\peteboyd.peteboyd-PC\Desktop\images.jpg"/>
          <p:cNvPicPr>
            <a:picLocks noChangeAspect="1" noChangeArrowheads="1"/>
          </p:cNvPicPr>
          <p:nvPr/>
        </p:nvPicPr>
        <p:blipFill>
          <a:blip r:embed="rId4" cstate="print"/>
          <a:srcRect/>
          <a:stretch>
            <a:fillRect/>
          </a:stretch>
        </p:blipFill>
        <p:spPr bwMode="auto">
          <a:xfrm>
            <a:off x="7848600" y="2819400"/>
            <a:ext cx="451131" cy="457200"/>
          </a:xfrm>
          <a:prstGeom prst="rect">
            <a:avLst/>
          </a:prstGeom>
          <a:noFill/>
        </p:spPr>
      </p:pic>
      <p:pic>
        <p:nvPicPr>
          <p:cNvPr id="7" name="Picture 6" descr="C:\Users\peteboyd.peteboyd-PC\Desktop\images.jpg"/>
          <p:cNvPicPr>
            <a:picLocks noChangeAspect="1" noChangeArrowheads="1"/>
          </p:cNvPicPr>
          <p:nvPr/>
        </p:nvPicPr>
        <p:blipFill>
          <a:blip r:embed="rId5" cstate="print"/>
          <a:srcRect/>
          <a:stretch>
            <a:fillRect/>
          </a:stretch>
        </p:blipFill>
        <p:spPr bwMode="auto">
          <a:xfrm>
            <a:off x="7848601" y="3429000"/>
            <a:ext cx="457200" cy="457200"/>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81274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Marketing: Content</a:t>
            </a:r>
            <a:endParaRPr lang="en-US" dirty="0">
              <a:latin typeface="+mn-lt"/>
            </a:endParaRPr>
          </a:p>
        </p:txBody>
      </p:sp>
      <p:sp>
        <p:nvSpPr>
          <p:cNvPr id="3" name="Content Placeholder 2"/>
          <p:cNvSpPr>
            <a:spLocks noGrp="1"/>
          </p:cNvSpPr>
          <p:nvPr>
            <p:ph idx="1"/>
          </p:nvPr>
        </p:nvSpPr>
        <p:spPr/>
        <p:txBody>
          <a:bodyPr/>
          <a:lstStyle/>
          <a:p>
            <a:pPr marL="400050" lvl="1"/>
            <a:r>
              <a:rPr lang="en-US" dirty="0" smtClean="0">
                <a:latin typeface="+mn-lt"/>
              </a:rPr>
              <a:t>Write often.  Become an Authority.</a:t>
            </a:r>
          </a:p>
          <a:p>
            <a:pPr marL="400050" lvl="1"/>
            <a:r>
              <a:rPr lang="en-US" dirty="0" smtClean="0">
                <a:latin typeface="+mn-lt"/>
              </a:rPr>
              <a:t>Cover legal news / events in your area.</a:t>
            </a:r>
          </a:p>
          <a:p>
            <a:pPr marL="400050" lvl="1"/>
            <a:r>
              <a:rPr lang="en-US" dirty="0" smtClean="0">
                <a:latin typeface="+mn-lt"/>
              </a:rPr>
              <a:t>Create in-depth articles that help.</a:t>
            </a:r>
          </a:p>
          <a:p>
            <a:pPr marL="400050" lvl="1"/>
            <a:r>
              <a:rPr lang="en-US" dirty="0" smtClean="0">
                <a:latin typeface="+mn-lt"/>
              </a:rPr>
              <a:t>Have the most exhaustive resource in your practice.</a:t>
            </a:r>
          </a:p>
        </p:txBody>
      </p:sp>
    </p:spTree>
    <p:extLst>
      <p:ext uri="{BB962C8B-B14F-4D97-AF65-F5344CB8AC3E}">
        <p14:creationId xmlns:p14="http://schemas.microsoft.com/office/powerpoint/2010/main" xmlns="" xmlns:mv="urn:schemas-microsoft-com:mac:vml" xmlns:mc="http://schemas.openxmlformats.org/markup-compatibility/2006" val="1740867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Content: You are Too Wordy</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Readers Skim!</a:t>
            </a:r>
          </a:p>
          <a:p>
            <a:r>
              <a:rPr lang="en-US" dirty="0" smtClean="0">
                <a:latin typeface="+mn-lt"/>
              </a:rPr>
              <a:t>Use headlines, sub-heads, bullet points and short paragraphs for skimming.</a:t>
            </a:r>
          </a:p>
          <a:p>
            <a:r>
              <a:rPr lang="en-US" dirty="0" smtClean="0">
                <a:latin typeface="+mn-lt"/>
              </a:rPr>
              <a:t>Make your content client-centric.</a:t>
            </a:r>
          </a:p>
          <a:p>
            <a:r>
              <a:rPr lang="en-US" dirty="0" smtClean="0">
                <a:latin typeface="+mn-lt"/>
              </a:rPr>
              <a:t>Use tables, charts, maps, lists, images, and diagrams, rather than text.</a:t>
            </a:r>
          </a:p>
          <a:p>
            <a:r>
              <a:rPr lang="en-US" dirty="0" smtClean="0">
                <a:latin typeface="+mn-lt"/>
              </a:rPr>
              <a:t>Use images and icons, rather than words.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Content: Duplicate &amp; Structure</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Unique content is key. </a:t>
            </a:r>
          </a:p>
          <a:p>
            <a:r>
              <a:rPr lang="en-US" dirty="0" smtClean="0">
                <a:latin typeface="+mn-lt"/>
              </a:rPr>
              <a:t>Don’t steal and don’t regurgitate.</a:t>
            </a:r>
          </a:p>
          <a:p>
            <a:r>
              <a:rPr lang="en-US" dirty="0" smtClean="0">
                <a:latin typeface="+mn-lt"/>
              </a:rPr>
              <a:t>Pyramid Structure</a:t>
            </a:r>
          </a:p>
          <a:p>
            <a:r>
              <a:rPr lang="en-US" dirty="0" smtClean="0">
                <a:latin typeface="+mn-lt"/>
              </a:rPr>
              <a:t>3 Levels </a:t>
            </a:r>
            <a:r>
              <a:rPr lang="en-US" dirty="0" smtClean="0"/>
              <a:t>are</a:t>
            </a:r>
            <a:r>
              <a:rPr lang="en-US" dirty="0" smtClean="0">
                <a:latin typeface="+mn-lt"/>
              </a:rPr>
              <a:t> usually enough, sometimes 4.</a:t>
            </a:r>
          </a:p>
          <a:p>
            <a:r>
              <a:rPr lang="en-US" dirty="0" smtClean="0">
                <a:latin typeface="+mn-lt"/>
              </a:rPr>
              <a:t>50 or 100 Links per Page</a:t>
            </a:r>
          </a:p>
          <a:p>
            <a:r>
              <a:rPr lang="en-US" dirty="0" smtClean="0">
                <a:latin typeface="+mn-lt"/>
              </a:rPr>
              <a:t>Standard Pages:  </a:t>
            </a:r>
            <a:br>
              <a:rPr lang="en-US" dirty="0" smtClean="0">
                <a:latin typeface="+mn-lt"/>
              </a:rPr>
            </a:br>
            <a:r>
              <a:rPr lang="en-US" sz="2000" dirty="0" smtClean="0">
                <a:latin typeface="+mn-lt"/>
              </a:rPr>
              <a:t>Home, Practice, Attorneys, Blog, About, &amp; Contact</a:t>
            </a:r>
            <a:endParaRPr lang="en-US" dirty="0" smtClean="0">
              <a:latin typeface="+mn-lt"/>
            </a:endParaRPr>
          </a:p>
          <a:p>
            <a:r>
              <a:rPr lang="en-US" dirty="0" smtClean="0">
                <a:latin typeface="+mn-lt"/>
              </a:rPr>
              <a:t>Advanced Pages</a:t>
            </a:r>
            <a:br>
              <a:rPr lang="en-US" dirty="0" smtClean="0">
                <a:latin typeface="+mn-lt"/>
              </a:rPr>
            </a:br>
            <a:r>
              <a:rPr lang="en-US" sz="2000" dirty="0" smtClean="0">
                <a:latin typeface="+mn-lt"/>
              </a:rPr>
              <a:t>Industries, News, Media, Case Studies, Articles, Directory of Resources, Lists, Charts, Industry information, and more </a:t>
            </a:r>
            <a:endParaRPr lang="en-US" dirty="0" smtClean="0">
              <a:latin typeface="+mn-lt"/>
            </a:endParaRPr>
          </a:p>
        </p:txBody>
      </p:sp>
    </p:spTree>
    <p:extLst>
      <p:ext uri="{BB962C8B-B14F-4D97-AF65-F5344CB8AC3E}">
        <p14:creationId xmlns:p14="http://schemas.microsoft.com/office/powerpoint/2010/main" xmlns="" xmlns:mv="urn:schemas-microsoft-com:mac:vml" xmlns:mc="http://schemas.openxmlformats.org/markup-compatibility/2006" val="4279289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Content: Ideas</a:t>
            </a:r>
            <a:endParaRPr lang="en-US" dirty="0">
              <a:latin typeface="+mn-lt"/>
            </a:endParaRPr>
          </a:p>
        </p:txBody>
      </p:sp>
      <p:sp>
        <p:nvSpPr>
          <p:cNvPr id="4" name="Content Placeholder 3"/>
          <p:cNvSpPr>
            <a:spLocks noGrp="1"/>
          </p:cNvSpPr>
          <p:nvPr>
            <p:ph sz="half" idx="1"/>
          </p:nvPr>
        </p:nvSpPr>
        <p:spPr/>
        <p:txBody>
          <a:bodyPr>
            <a:normAutofit fontScale="92500" lnSpcReduction="20000"/>
          </a:bodyPr>
          <a:lstStyle/>
          <a:p>
            <a:r>
              <a:rPr lang="en-US" dirty="0" smtClean="0">
                <a:latin typeface="+mn-lt"/>
              </a:rPr>
              <a:t>About Us</a:t>
            </a:r>
          </a:p>
          <a:p>
            <a:r>
              <a:rPr lang="en-US" dirty="0" smtClean="0">
                <a:latin typeface="+mn-lt"/>
              </a:rPr>
              <a:t>Practice Areas and Info</a:t>
            </a:r>
          </a:p>
          <a:p>
            <a:r>
              <a:rPr lang="en-US" dirty="0" smtClean="0">
                <a:latin typeface="+mn-lt"/>
              </a:rPr>
              <a:t>Service Areas and Info</a:t>
            </a:r>
          </a:p>
          <a:p>
            <a:r>
              <a:rPr lang="en-US" dirty="0" smtClean="0">
                <a:latin typeface="+mn-lt"/>
              </a:rPr>
              <a:t>Products and Info</a:t>
            </a:r>
          </a:p>
          <a:p>
            <a:r>
              <a:rPr lang="en-US" dirty="0" smtClean="0">
                <a:latin typeface="+mn-lt"/>
              </a:rPr>
              <a:t>Lists</a:t>
            </a:r>
          </a:p>
          <a:p>
            <a:r>
              <a:rPr lang="en-US" dirty="0" smtClean="0">
                <a:latin typeface="+mn-lt"/>
              </a:rPr>
              <a:t>Top 10</a:t>
            </a:r>
          </a:p>
          <a:p>
            <a:r>
              <a:rPr lang="en-US" dirty="0" smtClean="0">
                <a:latin typeface="+mn-lt"/>
              </a:rPr>
              <a:t>News</a:t>
            </a:r>
          </a:p>
          <a:p>
            <a:r>
              <a:rPr lang="en-US" dirty="0" smtClean="0">
                <a:latin typeface="+mn-lt"/>
              </a:rPr>
              <a:t>Articles</a:t>
            </a:r>
          </a:p>
          <a:p>
            <a:r>
              <a:rPr lang="en-US" dirty="0" smtClean="0">
                <a:latin typeface="+mn-lt"/>
              </a:rPr>
              <a:t>Recommendations</a:t>
            </a:r>
          </a:p>
          <a:p>
            <a:r>
              <a:rPr lang="en-US" dirty="0" smtClean="0">
                <a:latin typeface="+mn-lt"/>
              </a:rPr>
              <a:t>Directory of Resources</a:t>
            </a:r>
          </a:p>
          <a:p>
            <a:r>
              <a:rPr lang="en-US" dirty="0" smtClean="0">
                <a:latin typeface="+mn-lt"/>
              </a:rPr>
              <a:t>Research Articles</a:t>
            </a:r>
          </a:p>
        </p:txBody>
      </p:sp>
      <p:sp>
        <p:nvSpPr>
          <p:cNvPr id="5" name="Content Placeholder 4"/>
          <p:cNvSpPr>
            <a:spLocks noGrp="1"/>
          </p:cNvSpPr>
          <p:nvPr>
            <p:ph sz="half" idx="2"/>
          </p:nvPr>
        </p:nvSpPr>
        <p:spPr/>
        <p:txBody>
          <a:bodyPr>
            <a:normAutofit fontScale="92500" lnSpcReduction="20000"/>
          </a:bodyPr>
          <a:lstStyle/>
          <a:p>
            <a:r>
              <a:rPr lang="en-US" dirty="0" smtClean="0">
                <a:latin typeface="+mn-lt"/>
              </a:rPr>
              <a:t>Interviews</a:t>
            </a:r>
          </a:p>
          <a:p>
            <a:r>
              <a:rPr lang="en-US" dirty="0" smtClean="0">
                <a:latin typeface="+mn-lt"/>
              </a:rPr>
              <a:t>Free Tools</a:t>
            </a:r>
          </a:p>
          <a:p>
            <a:r>
              <a:rPr lang="en-US" dirty="0" smtClean="0">
                <a:latin typeface="+mn-lt"/>
              </a:rPr>
              <a:t>Expositions</a:t>
            </a:r>
          </a:p>
          <a:p>
            <a:r>
              <a:rPr lang="en-US" dirty="0" smtClean="0">
                <a:latin typeface="+mn-lt"/>
              </a:rPr>
              <a:t>Humor</a:t>
            </a:r>
          </a:p>
          <a:p>
            <a:r>
              <a:rPr lang="en-US" dirty="0" smtClean="0">
                <a:latin typeface="+mn-lt"/>
              </a:rPr>
              <a:t>Reviews</a:t>
            </a:r>
          </a:p>
          <a:p>
            <a:r>
              <a:rPr lang="en-US" dirty="0" smtClean="0">
                <a:latin typeface="+mn-lt"/>
              </a:rPr>
              <a:t>Video, Audio</a:t>
            </a:r>
          </a:p>
          <a:p>
            <a:r>
              <a:rPr lang="en-US" dirty="0" smtClean="0">
                <a:latin typeface="+mn-lt"/>
              </a:rPr>
              <a:t>Surveys</a:t>
            </a:r>
          </a:p>
          <a:p>
            <a:r>
              <a:rPr lang="en-US" dirty="0" smtClean="0">
                <a:latin typeface="+mn-lt"/>
              </a:rPr>
              <a:t>Contests</a:t>
            </a:r>
          </a:p>
          <a:p>
            <a:r>
              <a:rPr lang="en-US" dirty="0" smtClean="0">
                <a:latin typeface="+mn-lt"/>
              </a:rPr>
              <a:t>Trends</a:t>
            </a:r>
          </a:p>
          <a:p>
            <a:r>
              <a:rPr lang="en-US" dirty="0" smtClean="0">
                <a:latin typeface="+mn-lt"/>
              </a:rPr>
              <a:t>Advice Columns</a:t>
            </a:r>
          </a:p>
          <a:p>
            <a:r>
              <a:rPr lang="en-US" dirty="0" smtClean="0">
                <a:latin typeface="+mn-lt"/>
              </a:rPr>
              <a:t>Charts &amp; Graphics</a:t>
            </a:r>
          </a:p>
        </p:txBody>
      </p:sp>
    </p:spTree>
    <p:extLst>
      <p:ext uri="{BB962C8B-B14F-4D97-AF65-F5344CB8AC3E}">
        <p14:creationId xmlns:p14="http://schemas.microsoft.com/office/powerpoint/2010/main" xmlns="" xmlns:mv="urn:schemas-microsoft-com:mac:vml" xmlns:mc="http://schemas.openxmlformats.org/markup-compatibility/2006" val="4279289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10 Days to Success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000" dirty="0" smtClean="0"/>
              <a:t>Google Places - Get Signed Up </a:t>
            </a:r>
            <a:r>
              <a:rPr lang="en-US" sz="2000" dirty="0" smtClean="0">
                <a:hlinkClick r:id="rId2"/>
              </a:rPr>
              <a:t>http://www.google.com/business/placesforbusiness/</a:t>
            </a:r>
            <a:endParaRPr lang="en-US" sz="2000" dirty="0" smtClean="0"/>
          </a:p>
          <a:p>
            <a:pPr marL="457200" indent="-457200">
              <a:buFont typeface="+mj-lt"/>
              <a:buAutoNum type="arabicPeriod"/>
            </a:pPr>
            <a:r>
              <a:rPr lang="en-US" sz="2000" dirty="0" smtClean="0"/>
              <a:t>Google+  Signup.  Fill out your Profile.  </a:t>
            </a:r>
            <a:br>
              <a:rPr lang="en-US" sz="2000" dirty="0" smtClean="0"/>
            </a:br>
            <a:r>
              <a:rPr lang="en-US" sz="2000" dirty="0" smtClean="0"/>
              <a:t>Add 50 Followers to your Circles (most likely half will follow-you back)</a:t>
            </a:r>
          </a:p>
          <a:p>
            <a:pPr marL="457200" indent="-457200">
              <a:buFont typeface="+mj-lt"/>
              <a:buAutoNum type="arabicPeriod"/>
            </a:pPr>
            <a:r>
              <a:rPr lang="en-US" sz="2000" dirty="0" smtClean="0"/>
              <a:t>Avvo.com - Get Signed Up.  Fill out your Profile!</a:t>
            </a:r>
          </a:p>
          <a:p>
            <a:pPr marL="457200" indent="-457200">
              <a:buFont typeface="+mj-lt"/>
              <a:buAutoNum type="arabicPeriod"/>
            </a:pPr>
            <a:r>
              <a:rPr lang="en-US" sz="2000" dirty="0" smtClean="0"/>
              <a:t>Getlisted.org - Check your listings.  Add as many as possible.</a:t>
            </a:r>
          </a:p>
          <a:p>
            <a:pPr marL="457200" indent="-457200">
              <a:buFont typeface="+mj-lt"/>
              <a:buAutoNum type="arabicPeriod"/>
            </a:pPr>
            <a:r>
              <a:rPr lang="en-US" sz="2000" dirty="0" smtClean="0"/>
              <a:t>Facebook.com - Signup.  Setup your page. </a:t>
            </a:r>
          </a:p>
          <a:p>
            <a:pPr marL="457200" indent="-457200">
              <a:buFont typeface="+mj-lt"/>
              <a:buAutoNum type="arabicPeriod"/>
            </a:pPr>
            <a:r>
              <a:rPr lang="en-US" sz="2000" dirty="0" smtClean="0"/>
              <a:t>LinkedIn - Signup and Join Some Groups (listen)</a:t>
            </a:r>
          </a:p>
          <a:p>
            <a:pPr marL="457200" indent="-457200">
              <a:buFont typeface="+mj-lt"/>
              <a:buAutoNum type="arabicPeriod"/>
            </a:pPr>
            <a:r>
              <a:rPr lang="en-US" sz="2000" dirty="0" smtClean="0"/>
              <a:t>Twitter - Signup. Tweet.  Follow.</a:t>
            </a:r>
          </a:p>
          <a:p>
            <a:pPr marL="457200" indent="-457200">
              <a:buFont typeface="+mj-lt"/>
              <a:buAutoNum type="arabicPeriod"/>
            </a:pPr>
            <a:r>
              <a:rPr lang="en-US" sz="2000" dirty="0" smtClean="0"/>
              <a:t>More Local - Signup for Bing and Yahoo Local.</a:t>
            </a:r>
          </a:p>
          <a:p>
            <a:pPr marL="457200" indent="-457200">
              <a:buFont typeface="+mj-lt"/>
              <a:buAutoNum type="arabicPeriod"/>
            </a:pPr>
            <a:r>
              <a:rPr lang="en-US" sz="2000" dirty="0" smtClean="0"/>
              <a:t>Social.  Add all your social buttons to your website.</a:t>
            </a:r>
          </a:p>
          <a:p>
            <a:pPr marL="457200" indent="-457200">
              <a:buFont typeface="+mj-lt"/>
              <a:buAutoNum type="arabicPeriod"/>
            </a:pPr>
            <a:r>
              <a:rPr lang="en-US" sz="2000" dirty="0" smtClean="0"/>
              <a:t>Blog - write one good article.  Post that article on all your new networks. </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Google Places – Get Signed Up!</a:t>
            </a:r>
            <a:endParaRPr lang="en-US" dirty="0"/>
          </a:p>
        </p:txBody>
      </p:sp>
      <p:pic>
        <p:nvPicPr>
          <p:cNvPr id="4" name="Content Placeholder 3" descr="places.png"/>
          <p:cNvPicPr>
            <a:picLocks noGrp="1" noChangeAspect="1"/>
          </p:cNvPicPr>
          <p:nvPr>
            <p:ph idx="1"/>
          </p:nvPr>
        </p:nvPicPr>
        <p:blipFill>
          <a:blip r:embed="rId2" cstate="print"/>
          <a:stretch>
            <a:fillRect/>
          </a:stretch>
        </p:blipFill>
        <p:spPr>
          <a:xfrm>
            <a:off x="727027" y="1600200"/>
            <a:ext cx="7689946"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 am a Geek</a:t>
            </a:r>
            <a:endParaRPr lang="en-US" dirty="0">
              <a:latin typeface="+mn-lt"/>
            </a:endParaRPr>
          </a:p>
        </p:txBody>
      </p:sp>
      <p:sp>
        <p:nvSpPr>
          <p:cNvPr id="5" name="Text Placeholder 4"/>
          <p:cNvSpPr>
            <a:spLocks noGrp="1"/>
          </p:cNvSpPr>
          <p:nvPr>
            <p:ph type="body" idx="1"/>
          </p:nvPr>
        </p:nvSpPr>
        <p:spPr/>
        <p:txBody>
          <a:bodyPr/>
          <a:lstStyle/>
          <a:p>
            <a:r>
              <a:rPr lang="en-US" dirty="0" smtClean="0">
                <a:latin typeface="+mn-lt"/>
              </a:rPr>
              <a:t>Peter T. Boyd</a:t>
            </a:r>
            <a:endParaRPr lang="en-US" dirty="0">
              <a:latin typeface="+mn-lt"/>
            </a:endParaRPr>
          </a:p>
        </p:txBody>
      </p:sp>
      <p:sp>
        <p:nvSpPr>
          <p:cNvPr id="6" name="Content Placeholder 5"/>
          <p:cNvSpPr>
            <a:spLocks noGrp="1"/>
          </p:cNvSpPr>
          <p:nvPr>
            <p:ph sz="half" idx="2"/>
          </p:nvPr>
        </p:nvSpPr>
        <p:spPr>
          <a:xfrm>
            <a:off x="457200" y="2174875"/>
            <a:ext cx="4572000" cy="3951288"/>
          </a:xfrm>
        </p:spPr>
        <p:txBody>
          <a:bodyPr>
            <a:normAutofit/>
          </a:bodyPr>
          <a:lstStyle/>
          <a:p>
            <a:r>
              <a:rPr lang="en-US" dirty="0" smtClean="0">
                <a:latin typeface="+mn-lt"/>
              </a:rPr>
              <a:t>Attorney (Florida Bar 2001)</a:t>
            </a:r>
          </a:p>
          <a:p>
            <a:r>
              <a:rPr lang="en-US" dirty="0" smtClean="0">
                <a:latin typeface="+mn-lt"/>
              </a:rPr>
              <a:t>Practiced IP Law for a few years.</a:t>
            </a:r>
          </a:p>
          <a:p>
            <a:r>
              <a:rPr lang="en-US" dirty="0" smtClean="0"/>
              <a:t>My True Love: Computers</a:t>
            </a:r>
          </a:p>
          <a:p>
            <a:r>
              <a:rPr lang="en-US" dirty="0" smtClean="0">
                <a:latin typeface="+mn-lt"/>
              </a:rPr>
              <a:t>Petitioned UF Law to allow </a:t>
            </a:r>
            <a:r>
              <a:rPr lang="en-US" i="1" dirty="0" smtClean="0">
                <a:latin typeface="+mn-lt"/>
              </a:rPr>
              <a:t>Programming in C </a:t>
            </a:r>
            <a:r>
              <a:rPr lang="en-US" dirty="0" smtClean="0">
                <a:latin typeface="+mn-lt"/>
              </a:rPr>
              <a:t>as a Foreign Language class (and won).</a:t>
            </a:r>
          </a:p>
          <a:p>
            <a:r>
              <a:rPr lang="en-US" dirty="0" smtClean="0">
                <a:latin typeface="+mn-lt"/>
              </a:rPr>
              <a:t>Founder of PaperStreet in 2001</a:t>
            </a:r>
          </a:p>
          <a:p>
            <a:r>
              <a:rPr lang="en-US" dirty="0" smtClean="0">
                <a:latin typeface="+mn-lt"/>
              </a:rPr>
              <a:t>Helped </a:t>
            </a:r>
            <a:r>
              <a:rPr lang="en-US" u="sng" dirty="0" smtClean="0">
                <a:latin typeface="+mn-lt"/>
              </a:rPr>
              <a:t>750+</a:t>
            </a:r>
            <a:r>
              <a:rPr lang="en-US" dirty="0" smtClean="0">
                <a:latin typeface="+mn-lt"/>
              </a:rPr>
              <a:t> Law Firms</a:t>
            </a:r>
          </a:p>
        </p:txBody>
      </p:sp>
      <p:sp>
        <p:nvSpPr>
          <p:cNvPr id="7" name="Text Placeholder 6"/>
          <p:cNvSpPr>
            <a:spLocks noGrp="1"/>
          </p:cNvSpPr>
          <p:nvPr>
            <p:ph type="body" sz="quarter" idx="3"/>
          </p:nvPr>
        </p:nvSpPr>
        <p:spPr>
          <a:xfrm>
            <a:off x="4876800" y="1524000"/>
            <a:ext cx="4041775" cy="639762"/>
          </a:xfrm>
        </p:spPr>
        <p:txBody>
          <a:bodyPr>
            <a:normAutofit fontScale="92500"/>
          </a:bodyPr>
          <a:lstStyle/>
          <a:p>
            <a:r>
              <a:rPr lang="en-US" dirty="0" smtClean="0">
                <a:latin typeface="+mn-lt"/>
              </a:rPr>
              <a:t>My First Computer (circa 1986)</a:t>
            </a:r>
            <a:endParaRPr lang="en-US" dirty="0">
              <a:latin typeface="+mn-lt"/>
            </a:endParaRPr>
          </a:p>
        </p:txBody>
      </p:sp>
      <p:pic>
        <p:nvPicPr>
          <p:cNvPr id="9" name="Content Placeholder 8" descr="appleiigs.jpg"/>
          <p:cNvPicPr>
            <a:picLocks noGrp="1" noChangeAspect="1"/>
          </p:cNvPicPr>
          <p:nvPr>
            <p:ph sz="quarter" idx="4"/>
          </p:nvPr>
        </p:nvPicPr>
        <p:blipFill>
          <a:blip r:embed="rId2" cstate="print"/>
          <a:stretch>
            <a:fillRect/>
          </a:stretch>
        </p:blipFill>
        <p:spPr>
          <a:xfrm>
            <a:off x="5029200" y="2209800"/>
            <a:ext cx="3218839" cy="2473680"/>
          </a:xfrm>
        </p:spPr>
      </p:pic>
      <p:sp>
        <p:nvSpPr>
          <p:cNvPr id="8" name="TextBox 7"/>
          <p:cNvSpPr txBox="1"/>
          <p:nvPr/>
        </p:nvSpPr>
        <p:spPr>
          <a:xfrm>
            <a:off x="5105400" y="5029200"/>
            <a:ext cx="3252750" cy="646331"/>
          </a:xfrm>
          <a:prstGeom prst="rect">
            <a:avLst/>
          </a:prstGeom>
          <a:noFill/>
        </p:spPr>
        <p:txBody>
          <a:bodyPr wrap="none" rtlCol="0">
            <a:spAutoFit/>
          </a:bodyPr>
          <a:lstStyle/>
          <a:p>
            <a:r>
              <a:rPr lang="en-US" dirty="0" smtClean="0">
                <a:solidFill>
                  <a:srgbClr val="FFFF00"/>
                </a:solidFill>
              </a:rPr>
              <a:t>@</a:t>
            </a:r>
            <a:r>
              <a:rPr lang="en-US" dirty="0" err="1" smtClean="0">
                <a:solidFill>
                  <a:srgbClr val="FFFF00"/>
                </a:solidFill>
              </a:rPr>
              <a:t>peteboyd</a:t>
            </a:r>
            <a:r>
              <a:rPr lang="en-US" dirty="0" smtClean="0">
                <a:solidFill>
                  <a:srgbClr val="FFFF00"/>
                </a:solidFill>
              </a:rPr>
              <a:t> </a:t>
            </a:r>
            <a:r>
              <a:rPr lang="en-US" dirty="0" smtClean="0"/>
              <a:t>on Twitter</a:t>
            </a:r>
          </a:p>
          <a:p>
            <a:r>
              <a:rPr lang="en-US" dirty="0" smtClean="0"/>
              <a:t>On Google+, FB and LinkedIn too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Google Plus – Sign Up – Follow</a:t>
            </a:r>
            <a:endParaRPr lang="en-US" dirty="0"/>
          </a:p>
        </p:txBody>
      </p:sp>
      <p:pic>
        <p:nvPicPr>
          <p:cNvPr id="4" name="Content Placeholder 3" descr="plus.png"/>
          <p:cNvPicPr>
            <a:picLocks noGrp="1" noChangeAspect="1"/>
          </p:cNvPicPr>
          <p:nvPr>
            <p:ph idx="1"/>
          </p:nvPr>
        </p:nvPicPr>
        <p:blipFill>
          <a:blip r:embed="rId2" cstate="print"/>
          <a:stretch>
            <a:fillRect/>
          </a:stretch>
        </p:blipFill>
        <p:spPr>
          <a:xfrm>
            <a:off x="727027" y="1600200"/>
            <a:ext cx="7689946" cy="45259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Listed on </a:t>
            </a:r>
            <a:r>
              <a:rPr lang="en-US" dirty="0" err="1" smtClean="0"/>
              <a:t>Avvo</a:t>
            </a:r>
            <a:endParaRPr lang="en-US" dirty="0"/>
          </a:p>
        </p:txBody>
      </p:sp>
      <p:pic>
        <p:nvPicPr>
          <p:cNvPr id="4" name="Content Placeholder 3" descr="avvo.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Check GetListed.org</a:t>
            </a:r>
            <a:endParaRPr lang="en-US" dirty="0"/>
          </a:p>
        </p:txBody>
      </p:sp>
      <p:pic>
        <p:nvPicPr>
          <p:cNvPr id="4" name="Content Placeholder 3" descr="getlisted.png"/>
          <p:cNvPicPr>
            <a:picLocks noGrp="1" noChangeAspect="1"/>
          </p:cNvPicPr>
          <p:nvPr>
            <p:ph idx="1"/>
          </p:nvPr>
        </p:nvPicPr>
        <p:blipFill>
          <a:blip r:embed="rId2" cstate="print"/>
          <a:stretch>
            <a:fillRect/>
          </a:stretch>
        </p:blipFill>
        <p:spPr>
          <a:xfrm>
            <a:off x="944764" y="1600200"/>
            <a:ext cx="7254472" cy="45259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Facebook</a:t>
            </a:r>
            <a:endParaRPr lang="en-US" dirty="0"/>
          </a:p>
        </p:txBody>
      </p:sp>
      <p:pic>
        <p:nvPicPr>
          <p:cNvPr id="4" name="Content Placeholder 3" descr="facebook.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LinkedIn</a:t>
            </a:r>
            <a:endParaRPr lang="en-US" dirty="0"/>
          </a:p>
        </p:txBody>
      </p:sp>
      <p:pic>
        <p:nvPicPr>
          <p:cNvPr id="4" name="Content Placeholder 3" descr="linkedin.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Twitter</a:t>
            </a:r>
            <a:endParaRPr lang="en-US" dirty="0"/>
          </a:p>
        </p:txBody>
      </p:sp>
      <p:pic>
        <p:nvPicPr>
          <p:cNvPr id="4" name="Content Placeholder 3" descr="twitter.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Bing &amp; Yahoo</a:t>
            </a:r>
            <a:endParaRPr lang="en-US" dirty="0"/>
          </a:p>
        </p:txBody>
      </p:sp>
      <p:pic>
        <p:nvPicPr>
          <p:cNvPr id="5" name="Content Placeholder 4" descr="bing.png"/>
          <p:cNvPicPr>
            <a:picLocks noGrp="1" noChangeAspect="1"/>
          </p:cNvPicPr>
          <p:nvPr>
            <p:ph sz="half" idx="1"/>
          </p:nvPr>
        </p:nvPicPr>
        <p:blipFill>
          <a:blip r:embed="rId2" cstate="print"/>
          <a:stretch>
            <a:fillRect/>
          </a:stretch>
        </p:blipFill>
        <p:spPr>
          <a:xfrm>
            <a:off x="457200" y="2603368"/>
            <a:ext cx="4038600" cy="2519626"/>
          </a:xfrm>
        </p:spPr>
      </p:pic>
      <p:pic>
        <p:nvPicPr>
          <p:cNvPr id="6" name="Content Placeholder 5" descr="yahoo.png"/>
          <p:cNvPicPr>
            <a:picLocks noGrp="1" noChangeAspect="1"/>
          </p:cNvPicPr>
          <p:nvPr>
            <p:ph sz="half" idx="2"/>
          </p:nvPr>
        </p:nvPicPr>
        <p:blipFill>
          <a:blip r:embed="rId3" cstate="print"/>
          <a:stretch>
            <a:fillRect/>
          </a:stretch>
        </p:blipFill>
        <p:spPr>
          <a:xfrm>
            <a:off x="4648200" y="2579339"/>
            <a:ext cx="4038600" cy="2567684"/>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Post via </a:t>
            </a:r>
            <a:r>
              <a:rPr lang="en-US" dirty="0" err="1" smtClean="0"/>
              <a:t>HootSuite</a:t>
            </a:r>
            <a:endParaRPr lang="en-US" dirty="0"/>
          </a:p>
        </p:txBody>
      </p:sp>
      <p:pic>
        <p:nvPicPr>
          <p:cNvPr id="4" name="Content Placeholder 3" descr="hootsuite.png"/>
          <p:cNvPicPr>
            <a:picLocks noGrp="1" noChangeAspect="1"/>
          </p:cNvPicPr>
          <p:nvPr>
            <p:ph idx="1"/>
          </p:nvPr>
        </p:nvPicPr>
        <p:blipFill>
          <a:blip r:embed="rId2" cstate="print"/>
          <a:stretch>
            <a:fillRect/>
          </a:stretch>
        </p:blipFill>
        <p:spPr>
          <a:xfrm>
            <a:off x="983558" y="1600200"/>
            <a:ext cx="7176884" cy="45259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Blog!</a:t>
            </a:r>
            <a:endParaRPr lang="en-US" dirty="0"/>
          </a:p>
        </p:txBody>
      </p:sp>
      <p:pic>
        <p:nvPicPr>
          <p:cNvPr id="4" name="Content Placeholder 3" descr="blog.png"/>
          <p:cNvPicPr>
            <a:picLocks noGrp="1" noChangeAspect="1"/>
          </p:cNvPicPr>
          <p:nvPr>
            <p:ph idx="1"/>
          </p:nvPr>
        </p:nvPicPr>
        <p:blipFill>
          <a:blip r:embed="rId2" cstate="print"/>
          <a:stretch>
            <a:fillRect/>
          </a:stretch>
        </p:blipFill>
        <p:spPr>
          <a:xfrm>
            <a:off x="1012653" y="1600200"/>
            <a:ext cx="7118693" cy="45259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dirty="0" smtClean="0">
                <a:latin typeface="Helvetica"/>
                <a:cs typeface="Helvetica"/>
              </a:rPr>
              <a:t>Thanks!</a:t>
            </a:r>
            <a:endParaRPr lang="en-US" dirty="0">
              <a:latin typeface="Helvetica"/>
              <a:cs typeface="Helvetica"/>
            </a:endParaRPr>
          </a:p>
        </p:txBody>
      </p:sp>
      <p:sp>
        <p:nvSpPr>
          <p:cNvPr id="3" name="Subtitle 2"/>
          <p:cNvSpPr>
            <a:spLocks noGrp="1"/>
          </p:cNvSpPr>
          <p:nvPr>
            <p:ph type="subTitle" idx="1"/>
          </p:nvPr>
        </p:nvSpPr>
        <p:spPr/>
        <p:txBody>
          <a:bodyPr>
            <a:normAutofit/>
          </a:bodyPr>
          <a:lstStyle/>
          <a:p>
            <a:r>
              <a:rPr lang="en-US" sz="1800" i="1" dirty="0" smtClean="0">
                <a:solidFill>
                  <a:schemeClr val="bg1"/>
                </a:solidFill>
                <a:latin typeface="+mn-lt"/>
              </a:rPr>
              <a:t>By Peter Boyd, Esq.</a:t>
            </a:r>
            <a:br>
              <a:rPr lang="en-US" sz="1800" i="1" dirty="0" smtClean="0">
                <a:solidFill>
                  <a:schemeClr val="bg1"/>
                </a:solidFill>
                <a:latin typeface="+mn-lt"/>
              </a:rPr>
            </a:br>
            <a:r>
              <a:rPr lang="en-US" sz="1800" i="1" dirty="0" smtClean="0">
                <a:solidFill>
                  <a:schemeClr val="bg1"/>
                </a:solidFill>
                <a:latin typeface="+mn-lt"/>
              </a:rPr>
              <a:t>Attorney &amp; General Guru</a:t>
            </a:r>
          </a:p>
        </p:txBody>
      </p:sp>
    </p:spTree>
    <p:extLst>
      <p:ext uri="{BB962C8B-B14F-4D97-AF65-F5344CB8AC3E}">
        <p14:creationId xmlns:p14="http://schemas.microsoft.com/office/powerpoint/2010/main" xmlns="" xmlns:mv="urn:schemas-microsoft-com:mac:vml" xmlns:mc="http://schemas.openxmlformats.org/markup-compatibility/2006" val="3104438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#1</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Clark Skatoff, PA</a:t>
            </a:r>
          </a:p>
          <a:p>
            <a:r>
              <a:rPr lang="en-US" b="1" dirty="0" smtClean="0">
                <a:latin typeface="+mn-lt"/>
              </a:rPr>
              <a:t>Type: </a:t>
            </a:r>
            <a:r>
              <a:rPr lang="en-US" dirty="0" smtClean="0">
                <a:latin typeface="+mn-lt"/>
              </a:rPr>
              <a:t>Small Firm</a:t>
            </a:r>
          </a:p>
          <a:p>
            <a:r>
              <a:rPr lang="en-US" b="1" dirty="0" smtClean="0">
                <a:latin typeface="+mn-lt"/>
              </a:rPr>
              <a:t>Practice</a:t>
            </a:r>
            <a:r>
              <a:rPr lang="en-US" dirty="0" smtClean="0">
                <a:latin typeface="+mn-lt"/>
              </a:rPr>
              <a:t>:  Probate</a:t>
            </a:r>
          </a:p>
          <a:p>
            <a:r>
              <a:rPr lang="en-US" b="1" dirty="0" smtClean="0">
                <a:latin typeface="+mn-lt"/>
              </a:rPr>
              <a:t>Results:</a:t>
            </a:r>
            <a:r>
              <a:rPr lang="en-US" dirty="0" smtClean="0">
                <a:latin typeface="+mn-lt"/>
              </a:rPr>
              <a:t> </a:t>
            </a:r>
            <a:br>
              <a:rPr lang="en-US" dirty="0" smtClean="0">
                <a:latin typeface="+mn-lt"/>
              </a:rPr>
            </a:br>
            <a:r>
              <a:rPr lang="en-US" dirty="0" smtClean="0">
                <a:solidFill>
                  <a:srgbClr val="FFC000"/>
                </a:solidFill>
                <a:latin typeface="+mn-lt"/>
              </a:rPr>
              <a:t>2 to 4 inquiries </a:t>
            </a:r>
            <a:r>
              <a:rPr lang="en-US" dirty="0" smtClean="0">
                <a:solidFill>
                  <a:srgbClr val="FFC000"/>
                </a:solidFill>
              </a:rPr>
              <a:t>/ </a:t>
            </a:r>
            <a:r>
              <a:rPr lang="en-US" dirty="0" smtClean="0">
                <a:solidFill>
                  <a:srgbClr val="FFC000"/>
                </a:solidFill>
                <a:latin typeface="+mn-lt"/>
              </a:rPr>
              <a:t>day </a:t>
            </a:r>
            <a:br>
              <a:rPr lang="en-US" dirty="0" smtClean="0">
                <a:solidFill>
                  <a:srgbClr val="FFC000"/>
                </a:solidFill>
                <a:latin typeface="+mn-lt"/>
              </a:rPr>
            </a:br>
            <a:r>
              <a:rPr lang="en-US" dirty="0" smtClean="0">
                <a:solidFill>
                  <a:srgbClr val="FFC000"/>
                </a:solidFill>
                <a:latin typeface="+mn-lt"/>
              </a:rPr>
              <a:t>5 to 10 new clients / mo</a:t>
            </a:r>
          </a:p>
          <a:p>
            <a:r>
              <a:rPr lang="en-US" dirty="0" smtClean="0">
                <a:latin typeface="+mn-lt"/>
              </a:rPr>
              <a:t>Tactics: Website, SEO, Blogging, and Articles</a:t>
            </a:r>
          </a:p>
        </p:txBody>
      </p:sp>
      <p:pic>
        <p:nvPicPr>
          <p:cNvPr id="6" name="Content Placeholder 5" descr="clarkskatoff-1.jpg"/>
          <p:cNvPicPr>
            <a:picLocks noGrp="1" noChangeAspect="1"/>
          </p:cNvPicPr>
          <p:nvPr>
            <p:ph sz="half" idx="2"/>
          </p:nvPr>
        </p:nvPicPr>
        <p:blipFill>
          <a:blip r:embed="rId2" cstate="print"/>
          <a:stretch>
            <a:fillRect/>
          </a:stretch>
        </p:blipFill>
        <p:spPr>
          <a:xfrm>
            <a:off x="4648200" y="2665604"/>
            <a:ext cx="4038600" cy="2395155"/>
          </a:xfrm>
        </p:spPr>
      </p:pic>
    </p:spTree>
    <p:extLst>
      <p:ext uri="{BB962C8B-B14F-4D97-AF65-F5344CB8AC3E}">
        <p14:creationId xmlns:p14="http://schemas.microsoft.com/office/powerpoint/2010/main" xmlns="" xmlns:mv="urn:schemas-microsoft-com:mac:vml" xmlns:mc="http://schemas.openxmlformats.org/markup-compatibility/2006" val="40592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mn-lt"/>
              </a:rPr>
              <a:t>Online Results: Case Study #2</a:t>
            </a:r>
            <a:endParaRPr lang="en-US" dirty="0">
              <a:latin typeface="+mn-lt"/>
            </a:endParaRPr>
          </a:p>
        </p:txBody>
      </p:sp>
      <p:sp>
        <p:nvSpPr>
          <p:cNvPr id="4" name="Content Placeholder 3"/>
          <p:cNvSpPr>
            <a:spLocks noGrp="1"/>
          </p:cNvSpPr>
          <p:nvPr>
            <p:ph sz="half" idx="1"/>
          </p:nvPr>
        </p:nvSpPr>
        <p:spPr/>
        <p:txBody>
          <a:bodyPr>
            <a:normAutofit/>
          </a:bodyPr>
          <a:lstStyle/>
          <a:p>
            <a:r>
              <a:rPr lang="en-US" b="1" dirty="0" smtClean="0">
                <a:latin typeface="+mn-lt"/>
              </a:rPr>
              <a:t>Firm:</a:t>
            </a:r>
            <a:r>
              <a:rPr lang="en-US" dirty="0" smtClean="0">
                <a:latin typeface="+mn-lt"/>
              </a:rPr>
              <a:t> Bloom Legal</a:t>
            </a:r>
          </a:p>
          <a:p>
            <a:r>
              <a:rPr lang="en-US" dirty="0" smtClean="0">
                <a:latin typeface="+mn-lt"/>
              </a:rPr>
              <a:t>Type:  Solo Practitioner</a:t>
            </a:r>
          </a:p>
          <a:p>
            <a:r>
              <a:rPr lang="en-US" b="1" dirty="0" smtClean="0">
                <a:latin typeface="+mn-lt"/>
              </a:rPr>
              <a:t>Practice:  </a:t>
            </a:r>
            <a:r>
              <a:rPr lang="en-US" dirty="0" smtClean="0">
                <a:latin typeface="+mn-lt"/>
              </a:rPr>
              <a:t>Criminal Law</a:t>
            </a:r>
          </a:p>
          <a:p>
            <a:r>
              <a:rPr lang="en-US" b="1" dirty="0" smtClean="0">
                <a:latin typeface="+mn-lt"/>
              </a:rPr>
              <a:t>Result:</a:t>
            </a:r>
            <a:r>
              <a:rPr lang="en-US" dirty="0" smtClean="0">
                <a:latin typeface="+mn-lt"/>
              </a:rPr>
              <a:t> </a:t>
            </a:r>
            <a:br>
              <a:rPr lang="en-US" dirty="0" smtClean="0">
                <a:latin typeface="+mn-lt"/>
              </a:rPr>
            </a:br>
            <a:r>
              <a:rPr lang="en-US" dirty="0" smtClean="0">
                <a:solidFill>
                  <a:srgbClr val="FFC000"/>
                </a:solidFill>
                <a:latin typeface="+mn-lt"/>
              </a:rPr>
              <a:t>2 to 3 inquiries</a:t>
            </a:r>
            <a:r>
              <a:rPr lang="en-US" dirty="0" smtClean="0">
                <a:solidFill>
                  <a:srgbClr val="FFC000"/>
                </a:solidFill>
              </a:rPr>
              <a:t>/</a:t>
            </a:r>
            <a:r>
              <a:rPr lang="en-US" dirty="0" smtClean="0">
                <a:solidFill>
                  <a:srgbClr val="FFC000"/>
                </a:solidFill>
                <a:latin typeface="+mn-lt"/>
              </a:rPr>
              <a:t> day</a:t>
            </a:r>
            <a:r>
              <a:rPr lang="en-US" dirty="0" smtClean="0">
                <a:latin typeface="+mn-lt"/>
              </a:rPr>
              <a:t>.</a:t>
            </a:r>
          </a:p>
          <a:p>
            <a:r>
              <a:rPr lang="en-US" dirty="0" smtClean="0">
                <a:latin typeface="+mn-lt"/>
              </a:rPr>
              <a:t>Tactics:  Website, Blogging, Articles, Social Media, and Pay-Per-Click</a:t>
            </a:r>
          </a:p>
        </p:txBody>
      </p:sp>
      <p:pic>
        <p:nvPicPr>
          <p:cNvPr id="6" name="Content Placeholder 5" descr="bloom.png"/>
          <p:cNvPicPr>
            <a:picLocks noGrp="1" noChangeAspect="1"/>
          </p:cNvPicPr>
          <p:nvPr>
            <p:ph sz="half" idx="2"/>
          </p:nvPr>
        </p:nvPicPr>
        <p:blipFill>
          <a:blip r:embed="rId2" cstate="print"/>
          <a:stretch>
            <a:fillRect/>
          </a:stretch>
        </p:blipFill>
        <p:spPr>
          <a:xfrm>
            <a:off x="4648200" y="2342343"/>
            <a:ext cx="4038600" cy="3041677"/>
          </a:xfrm>
        </p:spPr>
      </p:pic>
    </p:spTree>
    <p:extLst>
      <p:ext uri="{BB962C8B-B14F-4D97-AF65-F5344CB8AC3E}">
        <p14:creationId xmlns:p14="http://schemas.microsoft.com/office/powerpoint/2010/main" xmlns="" xmlns:mv="urn:schemas-microsoft-com:mac:vml" xmlns:mc="http://schemas.openxmlformats.org/markup-compatibility/2006" val="40592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mn-lt"/>
              </a:rPr>
              <a:t>Before We Start: The Bar Rules</a:t>
            </a:r>
            <a:endParaRPr lang="en-US" dirty="0">
              <a:latin typeface="+mn-lt"/>
            </a:endParaRPr>
          </a:p>
        </p:txBody>
      </p:sp>
      <p:sp>
        <p:nvSpPr>
          <p:cNvPr id="3" name="Content Placeholder 2"/>
          <p:cNvSpPr>
            <a:spLocks noGrp="1"/>
          </p:cNvSpPr>
          <p:nvPr>
            <p:ph idx="1"/>
          </p:nvPr>
        </p:nvSpPr>
        <p:spPr/>
        <p:txBody>
          <a:bodyPr>
            <a:normAutofit/>
          </a:bodyPr>
          <a:lstStyle/>
          <a:p>
            <a:pPr>
              <a:buNone/>
            </a:pPr>
            <a:r>
              <a:rPr lang="en-US" b="1" u="sng" dirty="0" smtClean="0">
                <a:latin typeface="+mn-lt"/>
              </a:rPr>
              <a:t>All</a:t>
            </a:r>
            <a:r>
              <a:rPr lang="en-US" b="1" dirty="0" smtClean="0">
                <a:latin typeface="+mn-lt"/>
              </a:rPr>
              <a:t> Advertisements are </a:t>
            </a:r>
            <a:r>
              <a:rPr lang="en-US" b="1" dirty="0" smtClean="0"/>
              <a:t>C</a:t>
            </a:r>
            <a:r>
              <a:rPr lang="en-US" b="1" dirty="0" smtClean="0">
                <a:latin typeface="+mn-lt"/>
              </a:rPr>
              <a:t>overed, including:</a:t>
            </a:r>
          </a:p>
          <a:p>
            <a:pPr lvl="1"/>
            <a:r>
              <a:rPr lang="en-US" dirty="0" smtClean="0">
                <a:latin typeface="+mn-lt"/>
              </a:rPr>
              <a:t>Websites</a:t>
            </a:r>
          </a:p>
          <a:p>
            <a:pPr lvl="1"/>
            <a:r>
              <a:rPr lang="en-US" dirty="0" smtClean="0">
                <a:latin typeface="+mn-lt"/>
              </a:rPr>
              <a:t>Video, TV &amp; Radio</a:t>
            </a:r>
          </a:p>
          <a:p>
            <a:pPr lvl="1"/>
            <a:r>
              <a:rPr lang="en-US" dirty="0" smtClean="0">
                <a:latin typeface="+mn-lt"/>
              </a:rPr>
              <a:t>Print</a:t>
            </a:r>
          </a:p>
          <a:p>
            <a:pPr lvl="1"/>
            <a:r>
              <a:rPr lang="en-US" dirty="0" smtClean="0">
                <a:latin typeface="+mn-lt"/>
              </a:rPr>
              <a:t>Brochures</a:t>
            </a:r>
          </a:p>
          <a:p>
            <a:pPr lvl="1"/>
            <a:r>
              <a:rPr lang="en-US" dirty="0" smtClean="0">
                <a:latin typeface="+mn-lt"/>
              </a:rPr>
              <a:t>Direct Mail &amp; Email</a:t>
            </a:r>
            <a:endParaRPr lang="en-US" dirty="0" smtClean="0"/>
          </a:p>
          <a:p>
            <a:pPr lvl="1"/>
            <a:r>
              <a:rPr lang="en-US" dirty="0" smtClean="0"/>
              <a:t>S</a:t>
            </a:r>
            <a:r>
              <a:rPr lang="en-US" dirty="0" smtClean="0">
                <a:latin typeface="+mn-lt"/>
              </a:rPr>
              <a:t>anskrit, </a:t>
            </a:r>
            <a:r>
              <a:rPr lang="en-US" dirty="0" smtClean="0"/>
              <a:t>S</a:t>
            </a:r>
            <a:r>
              <a:rPr lang="en-US" dirty="0" smtClean="0">
                <a:latin typeface="+mn-lt"/>
              </a:rPr>
              <a:t>ignal </a:t>
            </a:r>
            <a:r>
              <a:rPr lang="en-US" dirty="0" smtClean="0"/>
              <a:t>F</a:t>
            </a:r>
            <a:r>
              <a:rPr lang="en-US" dirty="0" smtClean="0">
                <a:latin typeface="+mn-lt"/>
              </a:rPr>
              <a:t>lags, Hieroglyphics, and Other </a:t>
            </a:r>
            <a:r>
              <a:rPr lang="en-US" dirty="0" smtClean="0"/>
              <a:t>F</a:t>
            </a:r>
            <a:r>
              <a:rPr lang="en-US" dirty="0" smtClean="0">
                <a:latin typeface="+mn-lt"/>
              </a:rPr>
              <a:t>orms of Communication.</a:t>
            </a:r>
          </a:p>
        </p:txBody>
      </p:sp>
      <p:pic>
        <p:nvPicPr>
          <p:cNvPr id="4098" name="Picture 2" descr="C:\Users\peteboyd.peteboyd-PC\Desktop\images.jpg"/>
          <p:cNvPicPr>
            <a:picLocks noChangeAspect="1" noChangeArrowheads="1"/>
          </p:cNvPicPr>
          <p:nvPr/>
        </p:nvPicPr>
        <p:blipFill>
          <a:blip r:embed="rId2" cstate="print"/>
          <a:srcRect/>
          <a:stretch>
            <a:fillRect/>
          </a:stretch>
        </p:blipFill>
        <p:spPr bwMode="auto">
          <a:xfrm>
            <a:off x="6324600" y="2209800"/>
            <a:ext cx="2133600" cy="2143125"/>
          </a:xfrm>
          <a:prstGeom prst="rect">
            <a:avLst/>
          </a:prstGeom>
          <a:noFill/>
        </p:spPr>
      </p:pic>
    </p:spTree>
    <p:extLst>
      <p:ext uri="{BB962C8B-B14F-4D97-AF65-F5344CB8AC3E}">
        <p14:creationId xmlns:p14="http://schemas.microsoft.com/office/powerpoint/2010/main" xmlns="" xmlns:mv="urn:schemas-microsoft-com:mac:vml" xmlns:mc="http://schemas.openxmlformats.org/markup-compatibility/2006" val="216898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Bar Rules: Top</a:t>
            </a:r>
            <a:r>
              <a:rPr lang="en-US" baseline="0" dirty="0" smtClean="0">
                <a:latin typeface="+mn-lt"/>
              </a:rPr>
              <a:t> 10 Things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latin typeface="+mn-lt"/>
              </a:rPr>
              <a:t>Objectively Verifiable. </a:t>
            </a:r>
          </a:p>
          <a:p>
            <a:pPr marL="514350" indent="-514350">
              <a:buAutoNum type="arabicPeriod"/>
            </a:pPr>
            <a:r>
              <a:rPr lang="en-US" dirty="0" smtClean="0">
                <a:latin typeface="+mn-lt"/>
              </a:rPr>
              <a:t>Don’t Use Superlatives Without Proof. </a:t>
            </a:r>
          </a:p>
          <a:p>
            <a:pPr marL="514350" indent="-514350">
              <a:buAutoNum type="arabicPeriod"/>
            </a:pPr>
            <a:r>
              <a:rPr lang="en-US" dirty="0" smtClean="0">
                <a:latin typeface="+mn-lt"/>
              </a:rPr>
              <a:t>Testimonials are Allowed (with disclaimer).</a:t>
            </a:r>
          </a:p>
          <a:p>
            <a:pPr marL="514350" indent="-514350">
              <a:buAutoNum type="arabicPeriod"/>
            </a:pPr>
            <a:r>
              <a:rPr lang="en-US" dirty="0" smtClean="0">
                <a:latin typeface="+mn-lt"/>
              </a:rPr>
              <a:t>Past Results are Allowed.</a:t>
            </a:r>
          </a:p>
          <a:p>
            <a:pPr marL="514350" indent="-514350">
              <a:buAutoNum type="arabicPeriod"/>
            </a:pPr>
            <a:r>
              <a:rPr lang="en-US" dirty="0" smtClean="0">
                <a:latin typeface="+mn-lt"/>
              </a:rPr>
              <a:t>Websites &amp; Social Media Same as Other </a:t>
            </a:r>
            <a:r>
              <a:rPr lang="en-US" dirty="0" smtClean="0"/>
              <a:t>A</a:t>
            </a:r>
            <a:r>
              <a:rPr lang="en-US" dirty="0" smtClean="0">
                <a:latin typeface="+mn-lt"/>
              </a:rPr>
              <a:t>ds!</a:t>
            </a:r>
          </a:p>
          <a:p>
            <a:pPr marL="514350" indent="-514350">
              <a:buAutoNum type="arabicPeriod"/>
            </a:pPr>
            <a:r>
              <a:rPr lang="en-US" dirty="0" smtClean="0">
                <a:latin typeface="+mn-lt"/>
              </a:rPr>
              <a:t>Requests for Info are Exempt from </a:t>
            </a:r>
            <a:r>
              <a:rPr lang="en-US" dirty="0" smtClean="0"/>
              <a:t>Fi</a:t>
            </a:r>
            <a:r>
              <a:rPr lang="en-US" dirty="0" smtClean="0">
                <a:latin typeface="+mn-lt"/>
              </a:rPr>
              <a:t>ling / Review.</a:t>
            </a:r>
          </a:p>
          <a:p>
            <a:pPr marL="514350" indent="-514350">
              <a:buFont typeface="Arial" pitchFamily="34" charset="0"/>
              <a:buAutoNum type="arabicPeriod"/>
            </a:pPr>
            <a:r>
              <a:rPr lang="en-US" dirty="0" smtClean="0">
                <a:latin typeface="+mn-lt"/>
              </a:rPr>
              <a:t>Websites do NOT need to be Reviewed.</a:t>
            </a:r>
          </a:p>
          <a:p>
            <a:pPr marL="514350" indent="-514350">
              <a:buAutoNum type="arabicPeriod"/>
            </a:pPr>
            <a:r>
              <a:rPr lang="en-US" dirty="0" smtClean="0">
                <a:latin typeface="+mn-lt"/>
              </a:rPr>
              <a:t>Brochures are </a:t>
            </a:r>
            <a:r>
              <a:rPr lang="en-US" dirty="0" smtClean="0"/>
              <a:t>R</a:t>
            </a:r>
            <a:r>
              <a:rPr lang="en-US" dirty="0" smtClean="0">
                <a:latin typeface="+mn-lt"/>
              </a:rPr>
              <a:t>equests for Information.</a:t>
            </a:r>
          </a:p>
          <a:p>
            <a:pPr marL="514350" indent="-514350">
              <a:buAutoNum type="arabicPeriod"/>
            </a:pPr>
            <a:r>
              <a:rPr lang="en-US" dirty="0" smtClean="0">
                <a:latin typeface="+mn-lt"/>
              </a:rPr>
              <a:t>Burden of Proof on the Bar to Prove a Statement is False or Misleading.  </a:t>
            </a:r>
          </a:p>
          <a:p>
            <a:pPr marL="514350" indent="-514350">
              <a:buAutoNum type="arabicPeriod"/>
            </a:pPr>
            <a:r>
              <a:rPr lang="en-US" dirty="0" smtClean="0">
                <a:latin typeface="+mn-lt"/>
              </a:rPr>
              <a:t>Contact Information Needs to be on All Ads.</a:t>
            </a:r>
          </a:p>
        </p:txBody>
      </p:sp>
    </p:spTree>
    <p:extLst>
      <p:ext uri="{BB962C8B-B14F-4D97-AF65-F5344CB8AC3E}">
        <p14:creationId xmlns:p14="http://schemas.microsoft.com/office/powerpoint/2010/main" xmlns="" xmlns:mv="urn:schemas-microsoft-com:mac:vml" xmlns:mc="http://schemas.openxmlformats.org/markup-compatibility/2006" val="1594816151"/>
      </p:ext>
    </p:extLst>
  </p:cSld>
  <p:clrMapOvr>
    <a:masterClrMapping/>
  </p:clrMapOvr>
</p:sld>
</file>

<file path=ppt/theme/theme1.xml><?xml version="1.0" encoding="utf-8"?>
<a:theme xmlns:a="http://schemas.openxmlformats.org/drawingml/2006/main" name="Office Theme">
  <a:themeElements>
    <a:clrScheme name="Custom 4">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2053</Words>
  <Application>Microsoft Office PowerPoint</Application>
  <PresentationFormat>On-screen Show (4:3)</PresentationFormat>
  <Paragraphs>363</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Ethics, Social Media &amp; Your Web Presence</vt:lpstr>
      <vt:lpstr>Why Internet Marketing?</vt:lpstr>
      <vt:lpstr>Specific Searches</vt:lpstr>
      <vt:lpstr>Why Social Media?</vt:lpstr>
      <vt:lpstr>I am a Geek</vt:lpstr>
      <vt:lpstr>Online Results: Case Study #1</vt:lpstr>
      <vt:lpstr>Online Results: Case Study #2</vt:lpstr>
      <vt:lpstr>Before We Start: The Bar Rules</vt:lpstr>
      <vt:lpstr>Bar Rules: Top 10 Things</vt:lpstr>
      <vt:lpstr>Bar Rules: Website</vt:lpstr>
      <vt:lpstr>Bar Rules: Bona Fide Office</vt:lpstr>
      <vt:lpstr>Bar Rules: Verifiable &amp; Superlatives</vt:lpstr>
      <vt:lpstr>Bar Rules: Verifiable &amp; Superlatives</vt:lpstr>
      <vt:lpstr>Bar Rules: Testimonials</vt:lpstr>
      <vt:lpstr>Bar Rules: Big Wins!</vt:lpstr>
      <vt:lpstr>Bar Rules: Banner Ads</vt:lpstr>
      <vt:lpstr>Bar Rules: Social Media</vt:lpstr>
      <vt:lpstr>Bar Rules: LinkedIn  “Skills and Expertise”</vt:lpstr>
      <vt:lpstr>Bar Rules: Video Sharing (aka YouTube)</vt:lpstr>
      <vt:lpstr>Websites</vt:lpstr>
      <vt:lpstr>What is Responsive Design?</vt:lpstr>
      <vt:lpstr>Websites: Images</vt:lpstr>
      <vt:lpstr>Websites: Content</vt:lpstr>
      <vt:lpstr>Websites: Blogs</vt:lpstr>
      <vt:lpstr>Websites: 3 Ways to Improve</vt:lpstr>
      <vt:lpstr>Websites:  Your Message</vt:lpstr>
      <vt:lpstr>Websites:  Your Imagery</vt:lpstr>
      <vt:lpstr>Websites: Your Content </vt:lpstr>
      <vt:lpstr>3 Ways to Improve Marketing</vt:lpstr>
      <vt:lpstr>Marketing: SEO</vt:lpstr>
      <vt:lpstr>Why SEO?</vt:lpstr>
      <vt:lpstr>SEO: Research</vt:lpstr>
      <vt:lpstr>SEO: On-page &amp; Architecture</vt:lpstr>
      <vt:lpstr>Slide 34</vt:lpstr>
      <vt:lpstr>SEO: Content</vt:lpstr>
      <vt:lpstr>SEO: Authority</vt:lpstr>
      <vt:lpstr>SEO: Local Search</vt:lpstr>
      <vt:lpstr>SEO:  Good Directories</vt:lpstr>
      <vt:lpstr>Marketing: Social Media</vt:lpstr>
      <vt:lpstr>Listen, Engage, Share.</vt:lpstr>
      <vt:lpstr>Social Media: Guidelines</vt:lpstr>
      <vt:lpstr>Programs to Use to Communicate (and make life easy)</vt:lpstr>
      <vt:lpstr>Social Media: Others Tips</vt:lpstr>
      <vt:lpstr>Marketing: Content</vt:lpstr>
      <vt:lpstr>Content: You are Too Wordy</vt:lpstr>
      <vt:lpstr>Content: Duplicate &amp; Structure</vt:lpstr>
      <vt:lpstr>Content: Ideas</vt:lpstr>
      <vt:lpstr>Home Work: 10 Days to Success</vt:lpstr>
      <vt:lpstr>1. Google Places – Get Signed Up!</vt:lpstr>
      <vt:lpstr>2. Google Plus – Sign Up – Follow</vt:lpstr>
      <vt:lpstr>3. Get Listed on Avvo</vt:lpstr>
      <vt:lpstr>4. Check GetListed.org</vt:lpstr>
      <vt:lpstr>5. Facebook</vt:lpstr>
      <vt:lpstr>6. LinkedIn</vt:lpstr>
      <vt:lpstr>7. Twitter</vt:lpstr>
      <vt:lpstr>8. Bing &amp; Yahoo</vt:lpstr>
      <vt:lpstr>9. Post via HootSuite</vt:lpstr>
      <vt:lpstr>10. Blog!</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Legal Career Online: Brand your Firm and Get Clients</dc:title>
  <dc:creator>peteboyd@paperstreet.com</dc:creator>
  <cp:lastModifiedBy>Jen</cp:lastModifiedBy>
  <cp:revision>103</cp:revision>
  <dcterms:created xsi:type="dcterms:W3CDTF">2013-12-05T00:40:47Z</dcterms:created>
  <dcterms:modified xsi:type="dcterms:W3CDTF">2013-12-06T14:13:24Z</dcterms:modified>
</cp:coreProperties>
</file>